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65_CED0B4AB.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handoutMasterIdLst>
    <p:handoutMasterId r:id="rId69"/>
  </p:handoutMasterIdLst>
  <p:sldIdLst>
    <p:sldId id="419" r:id="rId5"/>
    <p:sldId id="344" r:id="rId6"/>
    <p:sldId id="346" r:id="rId7"/>
    <p:sldId id="379" r:id="rId8"/>
    <p:sldId id="377" r:id="rId9"/>
    <p:sldId id="396" r:id="rId10"/>
    <p:sldId id="427" r:id="rId11"/>
    <p:sldId id="357" r:id="rId12"/>
    <p:sldId id="428" r:id="rId13"/>
    <p:sldId id="399" r:id="rId14"/>
    <p:sldId id="349" r:id="rId15"/>
    <p:sldId id="414" r:id="rId16"/>
    <p:sldId id="350" r:id="rId17"/>
    <p:sldId id="403" r:id="rId18"/>
    <p:sldId id="380" r:id="rId19"/>
    <p:sldId id="430" r:id="rId20"/>
    <p:sldId id="383" r:id="rId21"/>
    <p:sldId id="370" r:id="rId22"/>
    <p:sldId id="381" r:id="rId23"/>
    <p:sldId id="483" r:id="rId24"/>
    <p:sldId id="352" r:id="rId25"/>
    <p:sldId id="353" r:id="rId26"/>
    <p:sldId id="382" r:id="rId27"/>
    <p:sldId id="354" r:id="rId28"/>
    <p:sldId id="417" r:id="rId29"/>
    <p:sldId id="480" r:id="rId30"/>
    <p:sldId id="413" r:id="rId31"/>
    <p:sldId id="355" r:id="rId32"/>
    <p:sldId id="356" r:id="rId33"/>
    <p:sldId id="385" r:id="rId34"/>
    <p:sldId id="390" r:id="rId35"/>
    <p:sldId id="486" r:id="rId36"/>
    <p:sldId id="387" r:id="rId37"/>
    <p:sldId id="477" r:id="rId38"/>
    <p:sldId id="478" r:id="rId39"/>
    <p:sldId id="389" r:id="rId40"/>
    <p:sldId id="409" r:id="rId41"/>
    <p:sldId id="391" r:id="rId42"/>
    <p:sldId id="485" r:id="rId43"/>
    <p:sldId id="484" r:id="rId44"/>
    <p:sldId id="392" r:id="rId45"/>
    <p:sldId id="400" r:id="rId46"/>
    <p:sldId id="426" r:id="rId47"/>
    <p:sldId id="487" r:id="rId48"/>
    <p:sldId id="369" r:id="rId49"/>
    <p:sldId id="410" r:id="rId50"/>
    <p:sldId id="412" r:id="rId51"/>
    <p:sldId id="411" r:id="rId52"/>
    <p:sldId id="367" r:id="rId53"/>
    <p:sldId id="395" r:id="rId54"/>
    <p:sldId id="393" r:id="rId55"/>
    <p:sldId id="424" r:id="rId56"/>
    <p:sldId id="415" r:id="rId57"/>
    <p:sldId id="373" r:id="rId58"/>
    <p:sldId id="402" r:id="rId59"/>
    <p:sldId id="432" r:id="rId60"/>
    <p:sldId id="479" r:id="rId61"/>
    <p:sldId id="481" r:id="rId62"/>
    <p:sldId id="405" r:id="rId63"/>
    <p:sldId id="407" r:id="rId64"/>
    <p:sldId id="482" r:id="rId65"/>
    <p:sldId id="418" r:id="rId66"/>
    <p:sldId id="330" r:id="rId6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CB7A17-AE95-0799-C4D9-A867A800DC57}" name="French, Marsha" initials="FM" userId="S::mwheatcr@iu.edu::6bd5a0fc-8cd7-4781-a990-a2cc2064baf5" providerId="AD"/>
  <p188:author id="{7DCAE15A-1354-538B-8568-02B8ED539E5E}" name="McGovern, Anthony" initials="MA" userId="S::ajmcgove@iu.edu::ec94cec1-227d-4f8e-adee-d376a4699f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kinner, Jason" initials="SJ" lastIdx="1" clrIdx="0">
    <p:extLst>
      <p:ext uri="{19B8F6BF-5375-455C-9EA6-DF929625EA0E}">
        <p15:presenceInfo xmlns:p15="http://schemas.microsoft.com/office/powerpoint/2012/main" userId="S-1-5-21-1085031214-1292428093-527237240-2894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DA"/>
    <a:srgbClr val="4D616C"/>
    <a:srgbClr val="FCB316"/>
    <a:srgbClr val="7EB242"/>
    <a:srgbClr val="EF37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D1A506-7805-3290-6CD2-3FFA14E4578F}" v="3" dt="2023-07-13T15:47:42.091"/>
    <p1510:client id="{B27D0260-1333-D833-E7DF-C21E7C931BBE}" v="2" dt="2023-05-04T18:38:33.987"/>
    <p1510:client id="{B7970EBB-7F34-B0B0-4096-60460C6C1E4A}" v="46" dt="2023-05-08T13:42:45.815"/>
    <p1510:client id="{BC7E0F3C-AE68-411D-B2E3-03464008334E}" v="66" dt="2023-05-02T01:19:46.915"/>
    <p1510:client id="{CA848C40-E813-35DF-E2B0-C34637B59BBE}" v="1" dt="2023-05-04T19:10:56.567"/>
    <p1510:client id="{ED720912-20A6-4F9A-8E8B-34006B5B1DE4}" v="3" dt="2023-07-21T21:51:28.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comments/modernComment_165_CED0B4AB.xml><?xml version="1.0" encoding="utf-8"?>
<p188:cmLst xmlns:a="http://schemas.openxmlformats.org/drawingml/2006/main" xmlns:r="http://schemas.openxmlformats.org/officeDocument/2006/relationships" xmlns:p188="http://schemas.microsoft.com/office/powerpoint/2018/8/main">
  <p188:cm id="{2C7E98DB-4B71-4455-89CF-336826882728}" authorId="{8ACB7A17-AE95-0799-C4D9-A867A800DC57}" created="2023-05-02T01:19:46.915">
    <pc:sldMkLst xmlns:pc="http://schemas.microsoft.com/office/powerpoint/2013/main/command">
      <pc:docMk/>
      <pc:sldMk cId="3469784235" sldId="357"/>
    </pc:sldMkLst>
    <p188:replyLst>
      <p188:reply id="{3F4445C2-A22E-42A5-A142-6E1ED0337C01}" authorId="{7DCAE15A-1354-538B-8568-02B8ED539E5E}" created="2023-05-04T18:38:33.987">
        <p188:txBody>
          <a:bodyPr/>
          <a:lstStyle/>
          <a:p>
            <a:r>
              <a:rPr lang="en-US"/>
              <a:t>what type of photo would you like?</a:t>
            </a:r>
          </a:p>
        </p188:txBody>
      </p188:reply>
      <p188:reply id="{9BAFBFF9-616B-4A0C-BC51-BE65CD73D8F7}" authorId="{8ACB7A17-AE95-0799-C4D9-A867A800DC57}" created="2023-05-04T19:10:56.567">
        <p188:txBody>
          <a:bodyPr/>
          <a:lstStyle/>
          <a:p>
            <a:r>
              <a:rPr lang="en-US"/>
              <a:t>Maybe a photo testing different types of car seats or one of you measuring?  </a:t>
            </a:r>
          </a:p>
        </p188:txBody>
      </p188:reply>
      <p188:reply id="{3DF27D9F-C95D-4476-A1DF-6F17F2A0655A}" authorId="{7DCAE15A-1354-538B-8568-02B8ED539E5E}" created="2023-05-04T19:26:30.568">
        <p188:txBody>
          <a:bodyPr/>
          <a:lstStyle/>
          <a:p>
            <a:r>
              <a:rPr lang="en-US"/>
              <a:t>i will try to pull one out of the eval videos with burke...</a:t>
            </a:r>
          </a:p>
        </p188:txBody>
      </p188:reply>
      <p188:reply id="{2791724A-6104-4582-BFFA-BDC8414D3485}" authorId="{7DCAE15A-1354-538B-8568-02B8ED539E5E}" created="2023-05-08T13:42:45.815">
        <p188:txBody>
          <a:bodyPr/>
          <a:lstStyle/>
          <a:p>
            <a:r>
              <a:rPr lang="en-US"/>
              <a:t>added</a:t>
            </a:r>
          </a:p>
        </p188:txBody>
      </p188:reply>
    </p188:replyLst>
    <p188:txBody>
      <a:bodyPr/>
      <a:lstStyle/>
      <a:p>
        <a:r>
          <a:rPr lang="en-US"/>
          <a:t>new photo here.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6647" tIns="48324" rIns="96647" bIns="48324" rtlCol="0"/>
          <a:lstStyle>
            <a:lvl1pPr algn="l">
              <a:defRPr sz="1200"/>
            </a:lvl1pPr>
          </a:lstStyle>
          <a:p>
            <a:endParaRPr lang="en-US"/>
          </a:p>
        </p:txBody>
      </p:sp>
      <p:sp>
        <p:nvSpPr>
          <p:cNvPr id="3" name="Date Placeholder 2"/>
          <p:cNvSpPr>
            <a:spLocks noGrp="1"/>
          </p:cNvSpPr>
          <p:nvPr>
            <p:ph type="dt" sz="quarter" idx="1"/>
          </p:nvPr>
        </p:nvSpPr>
        <p:spPr>
          <a:xfrm>
            <a:off x="4143587" y="2"/>
            <a:ext cx="3169920" cy="480060"/>
          </a:xfrm>
          <a:prstGeom prst="rect">
            <a:avLst/>
          </a:prstGeom>
        </p:spPr>
        <p:txBody>
          <a:bodyPr vert="horz" lIns="96647" tIns="48324" rIns="96647" bIns="48324" rtlCol="0"/>
          <a:lstStyle>
            <a:lvl1pPr algn="r">
              <a:defRPr sz="1200"/>
            </a:lvl1pPr>
          </a:lstStyle>
          <a:p>
            <a:fld id="{9D62BEE5-2962-624F-9FFD-7F9C615F86B4}" type="datetimeFigureOut">
              <a:rPr lang="en-US" smtClean="0"/>
              <a:t>8/3/2023</a:t>
            </a:fld>
            <a:endParaRPr lang="en-US"/>
          </a:p>
        </p:txBody>
      </p:sp>
      <p:sp>
        <p:nvSpPr>
          <p:cNvPr id="4" name="Footer Placeholder 3"/>
          <p:cNvSpPr>
            <a:spLocks noGrp="1"/>
          </p:cNvSpPr>
          <p:nvPr>
            <p:ph type="ftr" sz="quarter" idx="2"/>
          </p:nvPr>
        </p:nvSpPr>
        <p:spPr>
          <a:xfrm>
            <a:off x="0" y="9119475"/>
            <a:ext cx="3169920" cy="480060"/>
          </a:xfrm>
          <a:prstGeom prst="rect">
            <a:avLst/>
          </a:prstGeom>
        </p:spPr>
        <p:txBody>
          <a:bodyPr vert="horz" lIns="96647" tIns="48324" rIns="96647" bIns="48324"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0060"/>
          </a:xfrm>
          <a:prstGeom prst="rect">
            <a:avLst/>
          </a:prstGeom>
        </p:spPr>
        <p:txBody>
          <a:bodyPr vert="horz" lIns="96647" tIns="48324" rIns="96647" bIns="48324" rtlCol="0" anchor="b"/>
          <a:lstStyle>
            <a:lvl1pPr algn="r">
              <a:defRPr sz="1200"/>
            </a:lvl1pPr>
          </a:lstStyle>
          <a:p>
            <a:fld id="{970D8A63-B0B3-5340-A5BD-9A9041A6A969}" type="slidenum">
              <a:rPr lang="en-US" smtClean="0"/>
              <a:t>‹#›</a:t>
            </a:fld>
            <a:endParaRPr lang="en-US"/>
          </a:p>
        </p:txBody>
      </p:sp>
    </p:spTree>
    <p:extLst>
      <p:ext uri="{BB962C8B-B14F-4D97-AF65-F5344CB8AC3E}">
        <p14:creationId xmlns:p14="http://schemas.microsoft.com/office/powerpoint/2010/main" val="29210544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6647" tIns="48324" rIns="96647" bIns="48324" rtlCol="0"/>
          <a:lstStyle>
            <a:lvl1pPr algn="l">
              <a:defRPr sz="1200"/>
            </a:lvl1pPr>
          </a:lstStyle>
          <a:p>
            <a:endParaRPr lang="en-US"/>
          </a:p>
        </p:txBody>
      </p:sp>
      <p:sp>
        <p:nvSpPr>
          <p:cNvPr id="3" name="Date Placeholder 2"/>
          <p:cNvSpPr>
            <a:spLocks noGrp="1"/>
          </p:cNvSpPr>
          <p:nvPr>
            <p:ph type="dt" idx="1"/>
          </p:nvPr>
        </p:nvSpPr>
        <p:spPr>
          <a:xfrm>
            <a:off x="4143587" y="2"/>
            <a:ext cx="3169920" cy="480060"/>
          </a:xfrm>
          <a:prstGeom prst="rect">
            <a:avLst/>
          </a:prstGeom>
        </p:spPr>
        <p:txBody>
          <a:bodyPr vert="horz" lIns="96647" tIns="48324" rIns="96647" bIns="48324" rtlCol="0"/>
          <a:lstStyle>
            <a:lvl1pPr algn="r">
              <a:defRPr sz="1200"/>
            </a:lvl1pPr>
          </a:lstStyle>
          <a:p>
            <a:fld id="{3E28BE40-A7F6-4A9A-949C-884FF02DB5F4}" type="datetimeFigureOut">
              <a:rPr lang="en-US" smtClean="0"/>
              <a:t>8/3/2023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2"/>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47" tIns="48324" rIns="96647" bIns="48324"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47" tIns="48324" rIns="96647" bIns="48324" rtlCol="0" anchor="b"/>
          <a:lstStyle>
            <a:lvl1pPr algn="r">
              <a:defRPr sz="1200"/>
            </a:lvl1pPr>
          </a:lstStyle>
          <a:p>
            <a:fld id="{78B99CEF-D2F5-4DAD-8A93-41F626FDB2E5}" type="slidenum">
              <a:rPr lang="en-US" smtClean="0"/>
              <a:t>‹#›</a:t>
            </a:fld>
            <a:endParaRPr lang="en-US"/>
          </a:p>
        </p:txBody>
      </p:sp>
    </p:spTree>
    <p:extLst>
      <p:ext uri="{BB962C8B-B14F-4D97-AF65-F5344CB8AC3E}">
        <p14:creationId xmlns:p14="http://schemas.microsoft.com/office/powerpoint/2010/main" val="1586442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ychildren.org/English/safety-prevention/on-the-go/Pages/Car-Safety-Seats-Product-Listing.asp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ediatrics.aappublications.org/content/123/5/142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pediatrics.aappublications.org/content/123/5/142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ezonpro.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errittcarseat.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ezonpro.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ezonpro.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imminet.com/industries/school-bus/school-bus-safeguard"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psboard.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  Updated 12/2022</a:t>
            </a:r>
          </a:p>
          <a:p>
            <a:endParaRPr lang="en-US" sz="1700" b="1"/>
          </a:p>
          <a:p>
            <a:r>
              <a:rPr lang="en-US"/>
              <a:t>This in-service was developed by the National Center for the Safe Transportation of Children With Special Health Care Needs in conjunction with Safe Kids Worldwide. Funding for the project was provided by Safe Kids Worldwide and Children’s National Health System, in Washington, DC.</a:t>
            </a:r>
          </a:p>
          <a:p>
            <a:endParaRPr lang="en-US"/>
          </a:p>
          <a:p>
            <a:r>
              <a:rPr lang="en-US"/>
              <a:t>It can be taught by any certified child passenger safety technician who has an interest in adaptive transportation.</a:t>
            </a:r>
          </a:p>
          <a:p>
            <a:endParaRPr lang="en-US"/>
          </a:p>
          <a:p>
            <a:r>
              <a:rPr lang="en-US"/>
              <a:t>This presentation will take 45 – 60 minutes and provide participants with a general awareness of adaptive transportation, along with some resources to help them take the necessary next steps.</a:t>
            </a:r>
          </a:p>
          <a:p>
            <a:endParaRPr lang="en-US"/>
          </a:p>
          <a:p>
            <a:r>
              <a:rPr lang="en-US"/>
              <a:t>In preparation, please review all of the forms and documents in the tool kit and the sections that address adaptive transportation in your Technician Guide or the Safe Travel for All Children Resource Manual.  You may also contact the National Center if you have questions (800-755-0912).</a:t>
            </a:r>
          </a:p>
          <a:p>
            <a:endParaRPr lang="en-US"/>
          </a:p>
          <a:p>
            <a:r>
              <a:rPr lang="en-US"/>
              <a:t>Refer to the </a:t>
            </a:r>
            <a:r>
              <a:rPr lang="en-US" i="1"/>
              <a:t>Instructor Guidelines </a:t>
            </a:r>
            <a:r>
              <a:rPr lang="en-US"/>
              <a:t>document in the tool kit for more details on preparing for and teaching this in-service.</a:t>
            </a:r>
          </a:p>
          <a:p>
            <a:endParaRPr lang="en-US"/>
          </a:p>
          <a:p>
            <a:r>
              <a:rPr lang="en-US"/>
              <a:t>Add your name, affiliation, date and location of the training to the title slide.</a:t>
            </a:r>
          </a:p>
          <a:p>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1</a:t>
            </a:fld>
            <a:endParaRPr lang="en-US"/>
          </a:p>
        </p:txBody>
      </p:sp>
    </p:spTree>
    <p:extLst>
      <p:ext uri="{BB962C8B-B14F-4D97-AF65-F5344CB8AC3E}">
        <p14:creationId xmlns:p14="http://schemas.microsoft.com/office/powerpoint/2010/main" val="1056588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2"/>
            <a:ext cx="5852160" cy="4804533"/>
          </a:xfrm>
        </p:spPr>
        <p:txBody>
          <a:bodyPr/>
          <a:lstStyle/>
          <a:p>
            <a:r>
              <a:rPr lang="en-US" sz="1700" b="1"/>
              <a:t>FYI</a:t>
            </a:r>
          </a:p>
          <a:p>
            <a:r>
              <a:rPr lang="en-US"/>
              <a:t>A restraint selected should provide a child with optimal safety and positioning.</a:t>
            </a:r>
          </a:p>
          <a:p>
            <a:endParaRPr lang="en-US"/>
          </a:p>
          <a:p>
            <a:r>
              <a:rPr lang="en-US"/>
              <a:t>Adaptive restraints can be cost-prohibitive for families if not approved by third party payers (private insurance or Medicaid). Although a conventional restraint that offers extra padding or multiple recline angles might be appropriate, it can be too expensive for a family to purchase or for a hospital to provide.</a:t>
            </a:r>
          </a:p>
          <a:p>
            <a:endParaRPr lang="en-US"/>
          </a:p>
          <a:p>
            <a:r>
              <a:rPr lang="en-US"/>
              <a:t>The vehicle might be too small to install a large medical seats or a modified EZ ON vest or lack working seat belts or adequate tether anchors.  Large medical seats must be installed with a tether system, requiring tether anchors in the vehicle.  Some require installation of heavy duty tether anchors in the vehicle when a child reaches a certain weight.</a:t>
            </a:r>
          </a:p>
          <a:p>
            <a:endParaRPr lang="en-US"/>
          </a:p>
          <a:p>
            <a:r>
              <a:rPr lang="en-US"/>
              <a:t>The family’s vehicle may not have enough room for all occupants if the adaptive restraint requires more than one seating space.</a:t>
            </a:r>
          </a:p>
          <a:p>
            <a:endParaRPr lang="en-US"/>
          </a:p>
          <a:p>
            <a:r>
              <a:rPr lang="en-US"/>
              <a:t>Proper restraint of all occupants should be taken into consideration so that everyone in the vehicle is properly restrained.</a:t>
            </a:r>
          </a:p>
          <a:p>
            <a:endParaRPr lang="en-US"/>
          </a:p>
          <a:p>
            <a:r>
              <a:rPr lang="en-US"/>
              <a:t>The family’s choice of seat should be taken into consideration, </a:t>
            </a:r>
            <a:r>
              <a:rPr lang="en-US" b="1"/>
              <a:t>unless</a:t>
            </a:r>
            <a:r>
              <a:rPr lang="en-US"/>
              <a:t> choice could affect the child’s safety.  If a family is not comfortable with a seat, they could be less likely to use it correctly.</a:t>
            </a:r>
          </a:p>
        </p:txBody>
      </p:sp>
      <p:sp>
        <p:nvSpPr>
          <p:cNvPr id="4" name="Slide Number Placeholder 3"/>
          <p:cNvSpPr>
            <a:spLocks noGrp="1"/>
          </p:cNvSpPr>
          <p:nvPr>
            <p:ph type="sldNum" sz="quarter" idx="10"/>
          </p:nvPr>
        </p:nvSpPr>
        <p:spPr/>
        <p:txBody>
          <a:bodyPr/>
          <a:lstStyle/>
          <a:p>
            <a:fld id="{78B99CEF-D2F5-4DAD-8A93-41F626FDB2E5}" type="slidenum">
              <a:rPr lang="en-US" smtClean="0"/>
              <a:t>10</a:t>
            </a:fld>
            <a:endParaRPr lang="en-US"/>
          </a:p>
        </p:txBody>
      </p:sp>
    </p:spTree>
    <p:extLst>
      <p:ext uri="{BB962C8B-B14F-4D97-AF65-F5344CB8AC3E}">
        <p14:creationId xmlns:p14="http://schemas.microsoft.com/office/powerpoint/2010/main" val="3806299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two categories of restraint options will be covered in the in-service: conventional restraints and adaptive restraints.  Each category will be discussed in more detail.</a:t>
            </a:r>
          </a:p>
          <a:p>
            <a:endParaRPr lang="en-US"/>
          </a:p>
          <a:p>
            <a:r>
              <a:rPr lang="en-US"/>
              <a:t>Instructions are specific to models of car seats and vehicles and are not interchangeable with other instructions.</a:t>
            </a:r>
          </a:p>
          <a:p>
            <a:endParaRPr lang="en-US"/>
          </a:p>
          <a:p>
            <a:r>
              <a:rPr lang="en-US" sz="1700" b="1"/>
              <a:t>FYI</a:t>
            </a:r>
          </a:p>
          <a:p>
            <a:r>
              <a:rPr lang="en-US"/>
              <a:t>Some hospital personnel may be tempted to change the structure of a restraint by adding or removing items so that it fits a child better.  For example, rehabilitation therapists who are trained to adapt products so that a child can better interact with his environment may be unaware of the detrimental effect adaptations can have on how a restraint performs in a crash.  </a:t>
            </a:r>
          </a:p>
        </p:txBody>
      </p:sp>
      <p:sp>
        <p:nvSpPr>
          <p:cNvPr id="4" name="Slide Number Placeholder 3"/>
          <p:cNvSpPr>
            <a:spLocks noGrp="1"/>
          </p:cNvSpPr>
          <p:nvPr>
            <p:ph type="sldNum" sz="quarter" idx="10"/>
          </p:nvPr>
        </p:nvSpPr>
        <p:spPr/>
        <p:txBody>
          <a:bodyPr/>
          <a:lstStyle/>
          <a:p>
            <a:fld id="{78B99CEF-D2F5-4DAD-8A93-41F626FDB2E5}" type="slidenum">
              <a:rPr lang="en-US" smtClean="0"/>
              <a:t>11</a:t>
            </a:fld>
            <a:endParaRPr lang="en-US"/>
          </a:p>
        </p:txBody>
      </p:sp>
    </p:spTree>
    <p:extLst>
      <p:ext uri="{BB962C8B-B14F-4D97-AF65-F5344CB8AC3E}">
        <p14:creationId xmlns:p14="http://schemas.microsoft.com/office/powerpoint/2010/main" val="2174227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 section header slide.</a:t>
            </a:r>
          </a:p>
        </p:txBody>
      </p:sp>
      <p:sp>
        <p:nvSpPr>
          <p:cNvPr id="4" name="Slide Number Placeholder 3"/>
          <p:cNvSpPr>
            <a:spLocks noGrp="1"/>
          </p:cNvSpPr>
          <p:nvPr>
            <p:ph type="sldNum" sz="quarter" idx="10"/>
          </p:nvPr>
        </p:nvSpPr>
        <p:spPr/>
        <p:txBody>
          <a:bodyPr/>
          <a:lstStyle/>
          <a:p>
            <a:fld id="{78B99CEF-D2F5-4DAD-8A93-41F626FDB2E5}" type="slidenum">
              <a:rPr lang="en-US" smtClean="0"/>
              <a:t>12</a:t>
            </a:fld>
            <a:endParaRPr lang="en-US"/>
          </a:p>
        </p:txBody>
      </p:sp>
    </p:spTree>
    <p:extLst>
      <p:ext uri="{BB962C8B-B14F-4D97-AF65-F5344CB8AC3E}">
        <p14:creationId xmlns:p14="http://schemas.microsoft.com/office/powerpoint/2010/main" val="2689116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78B99CEF-D2F5-4DAD-8A93-41F626FDB2E5}" type="slidenum">
              <a:rPr lang="en-US" smtClean="0"/>
              <a:t>13</a:t>
            </a:fld>
            <a:endParaRPr lang="en-US"/>
          </a:p>
        </p:txBody>
      </p:sp>
    </p:spTree>
    <p:extLst>
      <p:ext uri="{BB962C8B-B14F-4D97-AF65-F5344CB8AC3E}">
        <p14:creationId xmlns:p14="http://schemas.microsoft.com/office/powerpoint/2010/main" val="196610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1700" b="1"/>
              <a:t>FYI</a:t>
            </a:r>
          </a:p>
          <a:p>
            <a:endParaRPr lang="en-US"/>
          </a:p>
          <a:p>
            <a:r>
              <a:rPr lang="en-US"/>
              <a:t>This slide only lists the types of car seats. Each type of car seat will be discussed individually in upcoming slides.  </a:t>
            </a:r>
          </a:p>
          <a:p>
            <a:endParaRPr lang="en-US"/>
          </a:p>
          <a:p>
            <a:endParaRPr lang="en-US"/>
          </a:p>
          <a:p>
            <a:r>
              <a:rPr lang="en-US"/>
              <a:t>The American Academy of Pediatrics updates a Car Seat</a:t>
            </a:r>
            <a:r>
              <a:rPr lang="en-US" baseline="0"/>
              <a:t> Product Listing annually.  The list provides basic information on categories, brands, weights</a:t>
            </a:r>
            <a:r>
              <a:rPr lang="en-US"/>
              <a:t> and heights, and price of conventional restraints that are currently available.  The list is also available in Spanish. Below is a direct link to the 2020 list.</a:t>
            </a:r>
            <a:endParaRPr lang="en-US" baseline="0"/>
          </a:p>
          <a:p>
            <a:endParaRPr lang="en-US" baseline="0"/>
          </a:p>
          <a:p>
            <a:r>
              <a:rPr lang="en-US">
                <a:hlinkClick r:id="rId3"/>
              </a:rPr>
              <a:t>https://www.healthychildren.org/English/safety-prevention/on-the-go/Pages/Car-Safety-Seats-Product-Listing.aspx</a:t>
            </a:r>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14</a:t>
            </a:fld>
            <a:endParaRPr lang="en-US"/>
          </a:p>
        </p:txBody>
      </p:sp>
    </p:spTree>
    <p:extLst>
      <p:ext uri="{BB962C8B-B14F-4D97-AF65-F5344CB8AC3E}">
        <p14:creationId xmlns:p14="http://schemas.microsoft.com/office/powerpoint/2010/main" val="434425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rear-facing only car seats are the smaller seats with carrying handles.  Most have detachable bases.</a:t>
            </a:r>
          </a:p>
          <a:p>
            <a:r>
              <a:rPr lang="en-US"/>
              <a:t>Explain that weights listed here are only general ranges.  Car seat manufacturers determine specific weights and heights for their products. The weights and heights are on labels affixed to the shell of the seat and in the car seat instruction manual.</a:t>
            </a:r>
            <a:endParaRPr lang="en-US" sz="1700" b="1"/>
          </a:p>
          <a:p>
            <a:r>
              <a:rPr lang="en-US" sz="1700" b="1"/>
              <a:t>FYI</a:t>
            </a:r>
          </a:p>
          <a:p>
            <a:r>
              <a:rPr lang="en-US" b="1"/>
              <a:t>Please note: </a:t>
            </a:r>
            <a:r>
              <a:rPr lang="en-US"/>
              <a:t>this in-service does not include details about observing premature and other at risk infants in car seats prior to discharge.  There is a hidden slide at the end of the in-service that provides more information if participants ask for questions.</a:t>
            </a:r>
          </a:p>
          <a:p>
            <a:r>
              <a:rPr lang="en-US"/>
              <a:t>You can also refer participants to the </a:t>
            </a:r>
            <a:r>
              <a:rPr lang="en-US" b="1"/>
              <a:t>Resources</a:t>
            </a:r>
            <a:r>
              <a:rPr lang="en-US"/>
              <a:t> handout that is in the tool kit.  It contains a link to the American Academy of Pediatrics clinical report, </a:t>
            </a:r>
            <a:r>
              <a:rPr lang="en-US" b="1"/>
              <a:t>Safe Transportation of Preterm and Low Birth Weight Infants at Hospital Discharge. </a:t>
            </a:r>
            <a:endParaRPr lang="en-US"/>
          </a:p>
          <a:p>
            <a:r>
              <a:rPr lang="en-US"/>
              <a:t>It provides guidelines for pediatricians and other caregivers who counsel parents about car safety seats for preterm and low birth weight infants. </a:t>
            </a:r>
          </a:p>
          <a:p>
            <a:endParaRPr lang="en-US" u="sng">
              <a:hlinkClick r:id="rId3"/>
            </a:endParaRPr>
          </a:p>
          <a:p>
            <a:r>
              <a:rPr lang="en-US" u="sng">
                <a:hlinkClick r:id="rId3"/>
              </a:rPr>
              <a:t>http://pediatrics.aappublications.org/content/123/5/1424</a:t>
            </a:r>
            <a:endParaRPr lang="en-US" u="sng"/>
          </a:p>
          <a:p>
            <a:endParaRPr lang="en-US">
              <a:solidFill>
                <a:srgbClr val="FF0000"/>
              </a:solidFill>
            </a:endParaRPr>
          </a:p>
          <a:p>
            <a:r>
              <a:rPr lang="en-US" altLang="en-US"/>
              <a:t>The baby in the photo was born at approximately 25 weeks.  In this photo, he is ready for discharge; weighs about 7 pounds; and is positioned in a child safety seat designed with a positioning support system for small babies. </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15</a:t>
            </a:fld>
            <a:endParaRPr lang="en-US"/>
          </a:p>
        </p:txBody>
      </p:sp>
    </p:spTree>
    <p:extLst>
      <p:ext uri="{BB962C8B-B14F-4D97-AF65-F5344CB8AC3E}">
        <p14:creationId xmlns:p14="http://schemas.microsoft.com/office/powerpoint/2010/main" val="3833083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Point out the infant positioning inserts, </a:t>
            </a:r>
            <a:r>
              <a:rPr lang="en-US" b="1"/>
              <a:t>which came with the car seat</a:t>
            </a:r>
            <a:r>
              <a:rPr lang="en-US"/>
              <a:t>, and are therefore safe to use.</a:t>
            </a:r>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16</a:t>
            </a:fld>
            <a:endParaRPr lang="en-US"/>
          </a:p>
        </p:txBody>
      </p:sp>
    </p:spTree>
    <p:extLst>
      <p:ext uri="{BB962C8B-B14F-4D97-AF65-F5344CB8AC3E}">
        <p14:creationId xmlns:p14="http://schemas.microsoft.com/office/powerpoint/2010/main" val="3487324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some car seats do not come with extra positioning inserts or the inserts provided do not sufficiently support the baby. The baby in this photo was born prematurely and getting ready for discharge at 5.5 lbs.  She was in a car seat</a:t>
            </a:r>
            <a:r>
              <a:rPr lang="en-US" altLang="en-US"/>
              <a:t> that did not come with adequate positioning inserts or head pads.  Rolled receiving blankets were placed along her sides to keep her centered in the seat. Crotch rolls may also be used to prevent slouching if allowed by the child restraint manufacturer.  </a:t>
            </a:r>
          </a:p>
          <a:p>
            <a:endParaRPr lang="en-US" altLang="en-US"/>
          </a:p>
          <a:p>
            <a:r>
              <a:rPr lang="en-US" altLang="en-US"/>
              <a:t>When using this method, make sure it is not contraindicated by the car seat manufacturer.</a:t>
            </a:r>
          </a:p>
          <a:p>
            <a:endParaRPr lang="en-US" altLang="en-US"/>
          </a:p>
          <a:p>
            <a:r>
              <a:rPr lang="en-US" altLang="en-US"/>
              <a:t>This method is recommended by the American Academy of Pediatrics in </a:t>
            </a:r>
            <a:r>
              <a:rPr lang="en-US" b="1"/>
              <a:t>Safe Transportation of Preterm and Low Birth Weight Infants at Hospital Discharge.</a:t>
            </a:r>
            <a:endParaRPr lang="en-US"/>
          </a:p>
          <a:p>
            <a:r>
              <a:rPr lang="en-US" u="sng">
                <a:hlinkClick r:id="rId3"/>
              </a:rPr>
              <a:t>http://pediatrics.aappublications.org/content/123/5/1424</a:t>
            </a:r>
            <a:r>
              <a:rPr lang="en-US"/>
              <a:t> </a:t>
            </a:r>
          </a:p>
          <a:p>
            <a:r>
              <a:rPr lang="en-US"/>
              <a:t> </a:t>
            </a:r>
          </a:p>
          <a:p>
            <a:pPr fontAlgn="base"/>
            <a:r>
              <a:rPr lang="en-US" b="1"/>
              <a:t> </a:t>
            </a:r>
            <a:endParaRPr lang="en-US"/>
          </a:p>
          <a:p>
            <a:r>
              <a:rPr lang="en-US" altLang="en-US" sz="1700" b="1"/>
              <a:t>FYI</a:t>
            </a:r>
          </a:p>
          <a:p>
            <a:endParaRPr lang="en-US" altLang="en-US"/>
          </a:p>
          <a:p>
            <a:r>
              <a:rPr lang="en-US" altLang="en-US"/>
              <a:t>A similar method of positioning may be necessary to provide lateral support for older children in forward facing seats. The blankets/towel rolls are placed outside of the harness. </a:t>
            </a:r>
          </a:p>
          <a:p>
            <a:endParaRPr lang="en-US" altLang="en-US"/>
          </a:p>
          <a:p>
            <a:endParaRPr lang="en-US" altLang="en-US"/>
          </a:p>
        </p:txBody>
      </p:sp>
      <p:sp>
        <p:nvSpPr>
          <p:cNvPr id="4" name="Slide Number Placeholder 3"/>
          <p:cNvSpPr>
            <a:spLocks noGrp="1"/>
          </p:cNvSpPr>
          <p:nvPr>
            <p:ph type="sldNum" sz="quarter" idx="10"/>
          </p:nvPr>
        </p:nvSpPr>
        <p:spPr/>
        <p:txBody>
          <a:bodyPr/>
          <a:lstStyle/>
          <a:p>
            <a:fld id="{78B99CEF-D2F5-4DAD-8A93-41F626FDB2E5}" type="slidenum">
              <a:rPr lang="en-US" smtClean="0"/>
              <a:t>17</a:t>
            </a:fld>
            <a:endParaRPr lang="en-US"/>
          </a:p>
        </p:txBody>
      </p:sp>
    </p:spTree>
    <p:extLst>
      <p:ext uri="{BB962C8B-B14F-4D97-AF65-F5344CB8AC3E}">
        <p14:creationId xmlns:p14="http://schemas.microsoft.com/office/powerpoint/2010/main" val="2819440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a:t>Explain that products might claim they meet applicable federal safety standards but no standards exist for these products. </a:t>
            </a:r>
          </a:p>
          <a:p>
            <a:endParaRPr lang="en-US"/>
          </a:p>
          <a:p>
            <a:r>
              <a:rPr lang="en-US"/>
              <a:t>The positioning device shown in the picture adds padding behind the infant and displaces the harness compromising the protection provided by the seat.</a:t>
            </a:r>
          </a:p>
          <a:p>
            <a:endParaRPr lang="en-US" baseline="0"/>
          </a:p>
          <a:p>
            <a:r>
              <a:rPr lang="en-US"/>
              <a:t>The only accessories allowed are those made by a car seat manufacturer for a specific model of car seat.</a:t>
            </a:r>
          </a:p>
          <a:p>
            <a:endParaRPr lang="en-US" baseline="0"/>
          </a:p>
        </p:txBody>
      </p:sp>
      <p:sp>
        <p:nvSpPr>
          <p:cNvPr id="4" name="Slide Number Placeholder 3"/>
          <p:cNvSpPr>
            <a:spLocks noGrp="1"/>
          </p:cNvSpPr>
          <p:nvPr>
            <p:ph type="sldNum" sz="quarter" idx="10"/>
          </p:nvPr>
        </p:nvSpPr>
        <p:spPr/>
        <p:txBody>
          <a:bodyPr/>
          <a:lstStyle/>
          <a:p>
            <a:fld id="{78B99CEF-D2F5-4DAD-8A93-41F626FDB2E5}" type="slidenum">
              <a:rPr lang="en-US" smtClean="0"/>
              <a:t>18</a:t>
            </a:fld>
            <a:endParaRPr lang="en-US"/>
          </a:p>
        </p:txBody>
      </p:sp>
    </p:spTree>
    <p:extLst>
      <p:ext uri="{BB962C8B-B14F-4D97-AF65-F5344CB8AC3E}">
        <p14:creationId xmlns:p14="http://schemas.microsoft.com/office/powerpoint/2010/main" val="4286270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briefly the major</a:t>
            </a:r>
            <a:r>
              <a:rPr lang="en-US" baseline="0"/>
              <a:t> changes made to a convertible seat: </a:t>
            </a:r>
          </a:p>
          <a:p>
            <a:endParaRPr lang="en-US"/>
          </a:p>
          <a:p>
            <a:pPr marL="177845" indent="-177845">
              <a:buFont typeface="Arial" panose="020B0604020202020204" pitchFamily="34" charset="0"/>
              <a:buChar char="•"/>
            </a:pPr>
            <a:r>
              <a:rPr lang="en-US"/>
              <a:t>Recline angle</a:t>
            </a:r>
          </a:p>
          <a:p>
            <a:pPr marL="177845" indent="-177845">
              <a:buFont typeface="Arial" panose="020B0604020202020204" pitchFamily="34" charset="0"/>
              <a:buChar char="•"/>
            </a:pPr>
            <a:r>
              <a:rPr lang="en-US" baseline="0"/>
              <a:t>Harness</a:t>
            </a:r>
            <a:r>
              <a:rPr lang="en-US"/>
              <a:t> slots</a:t>
            </a:r>
          </a:p>
          <a:p>
            <a:pPr marL="177845" indent="-177845">
              <a:buFont typeface="Arial" panose="020B0604020202020204" pitchFamily="34" charset="0"/>
              <a:buChar char="•"/>
            </a:pPr>
            <a:r>
              <a:rPr lang="en-US" baseline="0"/>
              <a:t>Seat</a:t>
            </a:r>
            <a:r>
              <a:rPr lang="en-US"/>
              <a:t> belt path</a:t>
            </a:r>
          </a:p>
          <a:p>
            <a:endParaRPr lang="en-US"/>
          </a:p>
          <a:p>
            <a:r>
              <a:rPr lang="en-US" baseline="0"/>
              <a:t>In addition to weight and </a:t>
            </a:r>
            <a:r>
              <a:rPr lang="en-US"/>
              <a:t>height guidelines, e</a:t>
            </a:r>
            <a:r>
              <a:rPr lang="en-US" baseline="0"/>
              <a:t>xplain</a:t>
            </a:r>
            <a:r>
              <a:rPr lang="en-US"/>
              <a:t> that some manufacturers specify that a child has to be 2 years old before riding forward facing.</a:t>
            </a:r>
          </a:p>
          <a:p>
            <a:endParaRPr lang="en-US" baseline="0"/>
          </a:p>
          <a:p>
            <a:r>
              <a:rPr lang="en-US" baseline="0" err="1"/>
              <a:t>Combi</a:t>
            </a:r>
            <a:r>
              <a:rPr lang="en-US" baseline="0"/>
              <a:t> </a:t>
            </a:r>
            <a:r>
              <a:rPr lang="en-US" baseline="0" err="1"/>
              <a:t>Cocorro</a:t>
            </a:r>
            <a:r>
              <a:rPr lang="en-US" baseline="0"/>
              <a:t> 3-33# Rear Facing </a:t>
            </a:r>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19</a:t>
            </a:fld>
            <a:endParaRPr lang="en-US"/>
          </a:p>
        </p:txBody>
      </p:sp>
    </p:spTree>
    <p:extLst>
      <p:ext uri="{BB962C8B-B14F-4D97-AF65-F5344CB8AC3E}">
        <p14:creationId xmlns:p14="http://schemas.microsoft.com/office/powerpoint/2010/main" val="377215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objectives with participants.</a:t>
            </a:r>
          </a:p>
        </p:txBody>
      </p:sp>
      <p:sp>
        <p:nvSpPr>
          <p:cNvPr id="4" name="Slide Number Placeholder 3"/>
          <p:cNvSpPr>
            <a:spLocks noGrp="1"/>
          </p:cNvSpPr>
          <p:nvPr>
            <p:ph type="sldNum" sz="quarter" idx="10"/>
          </p:nvPr>
        </p:nvSpPr>
        <p:spPr/>
        <p:txBody>
          <a:bodyPr/>
          <a:lstStyle/>
          <a:p>
            <a:fld id="{78B99CEF-D2F5-4DAD-8A93-41F626FDB2E5}" type="slidenum">
              <a:rPr lang="en-US" smtClean="0"/>
              <a:t>2</a:t>
            </a:fld>
            <a:endParaRPr lang="en-US"/>
          </a:p>
        </p:txBody>
      </p:sp>
    </p:spTree>
    <p:extLst>
      <p:ext uri="{BB962C8B-B14F-4D97-AF65-F5344CB8AC3E}">
        <p14:creationId xmlns:p14="http://schemas.microsoft.com/office/powerpoint/2010/main" val="1984078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7108"/>
            <a:ext cx="5868063" cy="4879298"/>
          </a:xfrm>
        </p:spPr>
        <p:txBody>
          <a:bodyPr/>
          <a:lstStyle/>
          <a:p>
            <a:r>
              <a:rPr lang="en-US"/>
              <a:t>Explain the benefits of rear-facing:</a:t>
            </a:r>
          </a:p>
          <a:p>
            <a:endParaRPr lang="en-US"/>
          </a:p>
          <a:p>
            <a:r>
              <a:rPr lang="en-US"/>
              <a:t>In a frontal crash, the head of a child who is riding forward facing moves abruptly forward placing increased force on the neck.  This can increase the risk of neck and spine injuries, especially in infants, young toddlers and children with special health care needs.</a:t>
            </a:r>
          </a:p>
          <a:p>
            <a:endParaRPr lang="en-US"/>
          </a:p>
          <a:p>
            <a:r>
              <a:rPr lang="en-US"/>
              <a:t>A rear-facing car seat supports the entire head, neck and back of a child in a frontal crash. The shell of the car seat absorbs the force of the crash. When a child is properly restrained rear-facing, the head moves with the seat reducing the risk for neck and spine injuries. </a:t>
            </a:r>
          </a:p>
          <a:p>
            <a:r>
              <a:rPr lang="en-US"/>
              <a:t> </a:t>
            </a:r>
          </a:p>
          <a:p>
            <a:r>
              <a:rPr lang="en-US"/>
              <a:t>Since rear-facing car seats are installed semi-reclined, the recline angle helps keep a child’s head back, which is beneficial for children with breathing problems and low tone. </a:t>
            </a:r>
          </a:p>
          <a:p>
            <a:endParaRPr lang="en-US"/>
          </a:p>
          <a:p>
            <a:r>
              <a:rPr lang="en-US"/>
              <a:t>Explain that children</a:t>
            </a:r>
            <a:r>
              <a:rPr lang="en-US" baseline="0"/>
              <a:t> easily cross their legs and put them on the seat back.</a:t>
            </a:r>
            <a:r>
              <a:rPr lang="en-US"/>
              <a:t> In fact, i</a:t>
            </a:r>
            <a:r>
              <a:rPr lang="en-US" baseline="0"/>
              <a:t>njuries to legs are less frequent rear-facing than forward-facing and main concern is protection of head, neck, and spine, which are best protected by forces absorbed along the entire back of the car seat.</a:t>
            </a:r>
          </a:p>
          <a:p>
            <a:r>
              <a:rPr lang="en-US" sz="1700" b="1"/>
              <a:t>FYI</a:t>
            </a:r>
          </a:p>
          <a:p>
            <a:r>
              <a:rPr lang="en-US"/>
              <a:t>The child in the photo is 18 months old, weighs approximately 20 pounds and has Down syndrome.  This child will be seen again in the case studies.</a:t>
            </a:r>
            <a:endParaRPr lang="en-US" baseline="0"/>
          </a:p>
          <a:p>
            <a:endParaRPr lang="en-US" baseline="0"/>
          </a:p>
        </p:txBody>
      </p:sp>
      <p:sp>
        <p:nvSpPr>
          <p:cNvPr id="4" name="Slide Number Placeholder 3"/>
          <p:cNvSpPr>
            <a:spLocks noGrp="1"/>
          </p:cNvSpPr>
          <p:nvPr>
            <p:ph type="sldNum" sz="quarter" idx="10"/>
          </p:nvPr>
        </p:nvSpPr>
        <p:spPr/>
        <p:txBody>
          <a:bodyPr/>
          <a:lstStyle/>
          <a:p>
            <a:fld id="{78B99CEF-D2F5-4DAD-8A93-41F626FDB2E5}" type="slidenum">
              <a:rPr lang="en-US" smtClean="0"/>
              <a:t>21</a:t>
            </a:fld>
            <a:endParaRPr lang="en-US"/>
          </a:p>
        </p:txBody>
      </p:sp>
    </p:spTree>
    <p:extLst>
      <p:ext uri="{BB962C8B-B14F-4D97-AF65-F5344CB8AC3E}">
        <p14:creationId xmlns:p14="http://schemas.microsoft.com/office/powerpoint/2010/main" val="3085238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eaLnBrk="0" fontAlgn="base" hangingPunct="0">
              <a:spcBef>
                <a:spcPct val="30000"/>
              </a:spcBef>
              <a:spcAft>
                <a:spcPct val="0"/>
              </a:spcAft>
              <a:defRPr/>
            </a:pPr>
            <a:r>
              <a:rPr lang="en-US" altLang="en-US" sz="1700" b="1">
                <a:ea typeface="MS PGothic" pitchFamily="34" charset="-128"/>
              </a:rPr>
              <a:t>FYI</a:t>
            </a:r>
          </a:p>
          <a:p>
            <a:pPr defTabSz="948507" eaLnBrk="0" fontAlgn="base" hangingPunct="0">
              <a:spcBef>
                <a:spcPct val="30000"/>
              </a:spcBef>
              <a:spcAft>
                <a:spcPct val="0"/>
              </a:spcAft>
              <a:defRPr/>
            </a:pPr>
            <a:r>
              <a:rPr lang="en-US" altLang="en-US">
                <a:ea typeface="MS PGothic" pitchFamily="34" charset="-128"/>
              </a:rPr>
              <a:t>Conventional forward-facing </a:t>
            </a:r>
            <a:r>
              <a:rPr lang="en-US" altLang="en-US">
                <a:solidFill>
                  <a:prstClr val="black"/>
                </a:solidFill>
                <a:ea typeface="MS PGothic" pitchFamily="34" charset="-128"/>
              </a:rPr>
              <a:t>child restraints with higher weight harnesses are a valuable asset to car seat programs as they may provide an interim transportation solution for the child with special health care needs while funding is obtained for a large medical seat. </a:t>
            </a:r>
          </a:p>
          <a:p>
            <a:pPr lvl="0" eaLnBrk="0" fontAlgn="base" hangingPunct="0">
              <a:spcBef>
                <a:spcPct val="30000"/>
              </a:spcBef>
              <a:spcAft>
                <a:spcPct val="0"/>
              </a:spcAft>
            </a:pPr>
            <a:endParaRPr lang="en-US" altLang="en-US">
              <a:solidFill>
                <a:prstClr val="black"/>
              </a:solidFill>
              <a:ea typeface="MS PGothic" pitchFamily="34" charset="-128"/>
            </a:endParaRPr>
          </a:p>
          <a:p>
            <a:r>
              <a:rPr lang="en-US"/>
              <a:t>Seats with lower or shallow sides may accommodate children in long-leg broomstick or hip casts (IF ALLOWED BY MANUFACTURER).</a:t>
            </a:r>
          </a:p>
          <a:p>
            <a:endParaRPr lang="en-US"/>
          </a:p>
          <a:p>
            <a:r>
              <a:rPr lang="en-US"/>
              <a:t>Forward-facing seats that have recline features may assist with positioning children with poor head and neck control who have outgrown their rear-facing car seat.</a:t>
            </a:r>
          </a:p>
          <a:p>
            <a:endParaRPr lang="en-US"/>
          </a:p>
          <a:p>
            <a:r>
              <a:rPr lang="en-US"/>
              <a:t>Seats with more padding and positioning inserts can provide better positioning or comfort for children with neuromuscular or bone dysplasia conditions.</a:t>
            </a:r>
          </a:p>
          <a:p>
            <a:pPr lvl="0" eaLnBrk="0" fontAlgn="base" hangingPunct="0">
              <a:spcBef>
                <a:spcPct val="30000"/>
              </a:spcBef>
              <a:spcAft>
                <a:spcPct val="0"/>
              </a:spcAft>
            </a:pPr>
            <a:endParaRPr lang="en-US" altLang="en-US">
              <a:solidFill>
                <a:prstClr val="black"/>
              </a:solidFill>
              <a:ea typeface="MS PGothic" pitchFamily="34" charset="-128"/>
            </a:endParaRPr>
          </a:p>
          <a:p>
            <a:pPr lvl="0" eaLnBrk="0" fontAlgn="base" hangingPunct="0">
              <a:spcBef>
                <a:spcPct val="30000"/>
              </a:spcBef>
              <a:spcAft>
                <a:spcPct val="0"/>
              </a:spcAft>
            </a:pPr>
            <a:r>
              <a:rPr lang="en-US" altLang="en-US">
                <a:solidFill>
                  <a:prstClr val="black"/>
                </a:solidFill>
                <a:ea typeface="MS PGothic" pitchFamily="34" charset="-128"/>
              </a:rPr>
              <a:t>The child shown in the picture is 3 years old, weighs 37 pounds and has Down syndrome.  Considerations</a:t>
            </a:r>
            <a:r>
              <a:rPr lang="en-US" altLang="en-US" baseline="0">
                <a:solidFill>
                  <a:prstClr val="black"/>
                </a:solidFill>
                <a:ea typeface="MS PGothic" pitchFamily="34" charset="-128"/>
              </a:rPr>
              <a:t> would be given to family regarding keeping the 3 year old rear-facing longer given age, weight and size.  </a:t>
            </a:r>
            <a:endParaRPr lang="en-US" altLang="en-US">
              <a:solidFill>
                <a:prstClr val="black"/>
              </a:solidFill>
              <a:ea typeface="MS PGothic" pitchFamily="34" charset="-128"/>
            </a:endParaRPr>
          </a:p>
        </p:txBody>
      </p:sp>
      <p:sp>
        <p:nvSpPr>
          <p:cNvPr id="4" name="Slide Number Placeholder 3"/>
          <p:cNvSpPr>
            <a:spLocks noGrp="1"/>
          </p:cNvSpPr>
          <p:nvPr>
            <p:ph type="sldNum" sz="quarter" idx="10"/>
          </p:nvPr>
        </p:nvSpPr>
        <p:spPr/>
        <p:txBody>
          <a:bodyPr/>
          <a:lstStyle/>
          <a:p>
            <a:fld id="{78B99CEF-D2F5-4DAD-8A93-41F626FDB2E5}" type="slidenum">
              <a:rPr lang="en-US" smtClean="0"/>
              <a:t>22</a:t>
            </a:fld>
            <a:endParaRPr lang="en-US"/>
          </a:p>
        </p:txBody>
      </p:sp>
    </p:spTree>
    <p:extLst>
      <p:ext uri="{BB962C8B-B14F-4D97-AF65-F5344CB8AC3E}">
        <p14:creationId xmlns:p14="http://schemas.microsoft.com/office/powerpoint/2010/main" val="4058711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39279"/>
            <a:ext cx="5852160" cy="4320540"/>
          </a:xfrm>
        </p:spPr>
        <p:txBody>
          <a:bodyPr/>
          <a:lstStyle/>
          <a:p>
            <a:pPr lvl="0" eaLnBrk="0" fontAlgn="base" hangingPunct="0">
              <a:spcBef>
                <a:spcPct val="30000"/>
              </a:spcBef>
              <a:spcAft>
                <a:spcPct val="0"/>
              </a:spcAft>
            </a:pPr>
            <a:r>
              <a:rPr lang="en-US" altLang="en-US">
                <a:solidFill>
                  <a:prstClr val="black"/>
                </a:solidFill>
                <a:ea typeface="MS PGothic" pitchFamily="34" charset="-128"/>
              </a:rPr>
              <a:t>Uses and helpful features of combination car seats in harness mode are similar to those of convertible car seats used forward-facing. They are also an interim solution while waiting for insurance or Medicaid approval for a larger adaptive restraint.</a:t>
            </a:r>
          </a:p>
          <a:p>
            <a:pPr lvl="0" eaLnBrk="0" fontAlgn="base" hangingPunct="0">
              <a:spcBef>
                <a:spcPct val="30000"/>
              </a:spcBef>
              <a:spcAft>
                <a:spcPct val="0"/>
              </a:spcAft>
            </a:pPr>
            <a:endParaRPr lang="en-US" altLang="en-US">
              <a:solidFill>
                <a:prstClr val="black"/>
              </a:solidFill>
              <a:ea typeface="MS PGothic" pitchFamily="34" charset="-128"/>
            </a:endParaRPr>
          </a:p>
          <a:p>
            <a:endParaRPr lang="en-US"/>
          </a:p>
          <a:p>
            <a:endParaRPr lang="en-US" sz="1500" b="1"/>
          </a:p>
          <a:p>
            <a:pPr lvl="0" eaLnBrk="0" fontAlgn="base" hangingPunct="0">
              <a:spcBef>
                <a:spcPct val="30000"/>
              </a:spcBef>
              <a:spcAft>
                <a:spcPct val="0"/>
              </a:spcAft>
            </a:pPr>
            <a:r>
              <a:rPr lang="en-US" altLang="en-US" sz="1500" b="1">
                <a:solidFill>
                  <a:prstClr val="black"/>
                </a:solidFill>
                <a:ea typeface="MS PGothic" pitchFamily="34" charset="-128"/>
              </a:rPr>
              <a:t>FYI</a:t>
            </a:r>
          </a:p>
          <a:p>
            <a:pPr lvl="0" eaLnBrk="0" fontAlgn="base" hangingPunct="0">
              <a:spcBef>
                <a:spcPct val="30000"/>
              </a:spcBef>
              <a:spcAft>
                <a:spcPct val="0"/>
              </a:spcAft>
            </a:pPr>
            <a:r>
              <a:rPr lang="en-US" altLang="en-US">
                <a:solidFill>
                  <a:prstClr val="black"/>
                </a:solidFill>
                <a:ea typeface="MS PGothic" pitchFamily="34" charset="-128"/>
              </a:rPr>
              <a:t>For some children, towel rolls may be necessary to provide more lateral support and/or a soft cervical neck collar to help hold the head upright.  Added padding and/or collars must be outside the harness system.</a:t>
            </a:r>
          </a:p>
          <a:p>
            <a:pPr lvl="0" eaLnBrk="0" fontAlgn="base" hangingPunct="0">
              <a:spcBef>
                <a:spcPct val="30000"/>
              </a:spcBef>
              <a:spcAft>
                <a:spcPct val="0"/>
              </a:spcAft>
            </a:pPr>
            <a:r>
              <a:rPr lang="en-US" altLang="en-US">
                <a:solidFill>
                  <a:prstClr val="black"/>
                </a:solidFill>
                <a:ea typeface="MS PGothic" pitchFamily="34" charset="-128"/>
              </a:rPr>
              <a:t>The child in the photo is 8 years old, weighs 40 pounds and has cerebral palsy.</a:t>
            </a:r>
          </a:p>
          <a:p>
            <a:pPr lvl="0" eaLnBrk="0" fontAlgn="base" hangingPunct="0">
              <a:spcBef>
                <a:spcPct val="30000"/>
              </a:spcBef>
              <a:spcAft>
                <a:spcPct val="0"/>
              </a:spcAft>
            </a:pPr>
            <a:endParaRPr lang="en-US" altLang="en-US">
              <a:solidFill>
                <a:prstClr val="black"/>
              </a:solidFill>
              <a:ea typeface="MS PGothic" pitchFamily="34" charset="-128"/>
            </a:endParaRPr>
          </a:p>
        </p:txBody>
      </p:sp>
      <p:sp>
        <p:nvSpPr>
          <p:cNvPr id="4" name="Slide Number Placeholder 3"/>
          <p:cNvSpPr>
            <a:spLocks noGrp="1"/>
          </p:cNvSpPr>
          <p:nvPr>
            <p:ph type="sldNum" sz="quarter" idx="10"/>
          </p:nvPr>
        </p:nvSpPr>
        <p:spPr/>
        <p:txBody>
          <a:bodyPr/>
          <a:lstStyle/>
          <a:p>
            <a:fld id="{78B99CEF-D2F5-4DAD-8A93-41F626FDB2E5}" type="slidenum">
              <a:rPr lang="en-US" smtClean="0"/>
              <a:t>23</a:t>
            </a:fld>
            <a:endParaRPr lang="en-US"/>
          </a:p>
        </p:txBody>
      </p:sp>
    </p:spTree>
    <p:extLst>
      <p:ext uri="{BB962C8B-B14F-4D97-AF65-F5344CB8AC3E}">
        <p14:creationId xmlns:p14="http://schemas.microsoft.com/office/powerpoint/2010/main" val="163515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sz="1700" b="1"/>
          </a:p>
          <a:p>
            <a:r>
              <a:rPr lang="en-US" baseline="0"/>
              <a:t>Extended booster seat use is recommended for children who are smaller than their typically developing peers, </a:t>
            </a:r>
            <a:r>
              <a:rPr lang="en-US" b="0" baseline="0"/>
              <a:t>such as children with achondroplasia, a form of dwarfism.</a:t>
            </a:r>
          </a:p>
          <a:p>
            <a:endParaRPr lang="en-US" b="0" baseline="0"/>
          </a:p>
          <a:p>
            <a:r>
              <a:rPr lang="en-US" b="0" baseline="0"/>
              <a:t>High back boosters with sides may provide adequate lateral support for some larger children who experience intermittent fluctuations with head, neck, and trunk control.</a:t>
            </a:r>
            <a:endParaRPr lang="en-US" b="0"/>
          </a:p>
        </p:txBody>
      </p:sp>
      <p:sp>
        <p:nvSpPr>
          <p:cNvPr id="4" name="Slide Number Placeholder 3"/>
          <p:cNvSpPr>
            <a:spLocks noGrp="1"/>
          </p:cNvSpPr>
          <p:nvPr>
            <p:ph type="sldNum" sz="quarter" idx="10"/>
          </p:nvPr>
        </p:nvSpPr>
        <p:spPr/>
        <p:txBody>
          <a:bodyPr/>
          <a:lstStyle/>
          <a:p>
            <a:fld id="{78B99CEF-D2F5-4DAD-8A93-41F626FDB2E5}" type="slidenum">
              <a:rPr lang="en-US" smtClean="0"/>
              <a:t>24</a:t>
            </a:fld>
            <a:endParaRPr lang="en-US"/>
          </a:p>
        </p:txBody>
      </p:sp>
    </p:spTree>
    <p:extLst>
      <p:ext uri="{BB962C8B-B14F-4D97-AF65-F5344CB8AC3E}">
        <p14:creationId xmlns:p14="http://schemas.microsoft.com/office/powerpoint/2010/main" val="3840805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a:p>
          <a:p>
            <a:r>
              <a:rPr lang="en-US"/>
              <a:t>In order to use a booster seat, a child needs good head, neck and trunk control.</a:t>
            </a:r>
          </a:p>
          <a:p>
            <a:r>
              <a:rPr lang="en-US"/>
              <a:t>Since a booster seat does not restrict a child as much as a five-point harness, they are usually not the best choice for a child who has behavioral issues related to staying buckled up.</a:t>
            </a:r>
          </a:p>
        </p:txBody>
      </p:sp>
      <p:sp>
        <p:nvSpPr>
          <p:cNvPr id="4" name="Slide Number Placeholder 3"/>
          <p:cNvSpPr>
            <a:spLocks noGrp="1"/>
          </p:cNvSpPr>
          <p:nvPr>
            <p:ph type="sldNum" sz="quarter" idx="10"/>
          </p:nvPr>
        </p:nvSpPr>
        <p:spPr/>
        <p:txBody>
          <a:bodyPr/>
          <a:lstStyle/>
          <a:p>
            <a:fld id="{78B99CEF-D2F5-4DAD-8A93-41F626FDB2E5}" type="slidenum">
              <a:rPr lang="en-US" smtClean="0"/>
              <a:t>25</a:t>
            </a:fld>
            <a:endParaRPr lang="en-US"/>
          </a:p>
        </p:txBody>
      </p:sp>
    </p:spTree>
    <p:extLst>
      <p:ext uri="{BB962C8B-B14F-4D97-AF65-F5344CB8AC3E}">
        <p14:creationId xmlns:p14="http://schemas.microsoft.com/office/powerpoint/2010/main" val="276094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a:t>FYI</a:t>
            </a:r>
          </a:p>
          <a:p>
            <a:pPr lvl="0">
              <a:defRPr/>
            </a:pPr>
            <a:r>
              <a:rPr lang="en-US" baseline="0"/>
              <a:t>Vehicle compatibility </a:t>
            </a:r>
            <a:r>
              <a:rPr lang="en-US" b="1" baseline="0"/>
              <a:t>must</a:t>
            </a:r>
            <a:r>
              <a:rPr lang="en-US" baseline="0"/>
              <a:t> be considered before ordering a vest since </a:t>
            </a:r>
            <a:r>
              <a:rPr lang="en-US"/>
              <a:t>the E-Z-ON upright vest must be tethered. </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 crotch strap is mandatory on smaller vests and recommended on bigger vests to minimize the risk of submarining.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lvl="0">
              <a:defRPr/>
            </a:pPr>
            <a:r>
              <a:rPr lang="en-US"/>
              <a:t>You can find additional information at </a:t>
            </a:r>
            <a:r>
              <a:rPr lang="en-US">
                <a:hlinkClick r:id="rId3"/>
              </a:rPr>
              <a:t>www.ezonpro.com</a:t>
            </a:r>
            <a:r>
              <a:rPr lang="en-US"/>
              <a:t>.</a:t>
            </a:r>
          </a:p>
          <a:p>
            <a:pPr lvl="0">
              <a:defRPr/>
            </a:pPr>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26</a:t>
            </a:fld>
            <a:endParaRPr lang="en-US"/>
          </a:p>
        </p:txBody>
      </p:sp>
    </p:spTree>
    <p:extLst>
      <p:ext uri="{BB962C8B-B14F-4D97-AF65-F5344CB8AC3E}">
        <p14:creationId xmlns:p14="http://schemas.microsoft.com/office/powerpoint/2010/main" val="1094321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 section header slide.</a:t>
            </a:r>
          </a:p>
        </p:txBody>
      </p:sp>
      <p:sp>
        <p:nvSpPr>
          <p:cNvPr id="4" name="Slide Number Placeholder 3"/>
          <p:cNvSpPr>
            <a:spLocks noGrp="1"/>
          </p:cNvSpPr>
          <p:nvPr>
            <p:ph type="sldNum" sz="quarter" idx="10"/>
          </p:nvPr>
        </p:nvSpPr>
        <p:spPr/>
        <p:txBody>
          <a:bodyPr/>
          <a:lstStyle/>
          <a:p>
            <a:fld id="{78B99CEF-D2F5-4DAD-8A93-41F626FDB2E5}" type="slidenum">
              <a:rPr lang="en-US" smtClean="0"/>
              <a:t>27</a:t>
            </a:fld>
            <a:endParaRPr lang="en-US"/>
          </a:p>
        </p:txBody>
      </p:sp>
    </p:spTree>
    <p:extLst>
      <p:ext uri="{BB962C8B-B14F-4D97-AF65-F5344CB8AC3E}">
        <p14:creationId xmlns:p14="http://schemas.microsoft.com/office/powerpoint/2010/main" val="2134410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although conventional seats should be used if possible, adaptive restraints are necessary for some children.  </a:t>
            </a:r>
          </a:p>
          <a:p>
            <a:r>
              <a:rPr lang="en-US" sz="1700" b="1"/>
              <a:t> FYI</a:t>
            </a:r>
          </a:p>
          <a:p>
            <a:r>
              <a:rPr lang="en-US"/>
              <a:t>In order to use a conventional seat, a child must be able to bend at the hips with the child’s back and bottom all the way back in the car seat.  Children with hip casts often are unable to bend at the hips and require a adaptive restraint.</a:t>
            </a:r>
          </a:p>
          <a:p>
            <a:endParaRPr lang="en-US"/>
          </a:p>
          <a:p>
            <a:r>
              <a:rPr lang="en-US"/>
              <a:t>Some children may have abdominal abnormalities that could be aggravated or injured by a five-point harness.  These children need a restraint with a adaptive harness or securement system.</a:t>
            </a:r>
          </a:p>
          <a:p>
            <a:endParaRPr lang="en-US"/>
          </a:p>
          <a:p>
            <a:r>
              <a:rPr lang="en-US"/>
              <a:t>Children with poor head and trunk control require the support of an adaptive restraint after they have outgrown a standard car seat. </a:t>
            </a:r>
          </a:p>
          <a:p>
            <a:endParaRPr lang="en-US"/>
          </a:p>
          <a:p>
            <a:r>
              <a:rPr lang="en-US"/>
              <a:t>Children with severe behavioral problems who are able to “escape” their restraint may need an adaptive restraint with “anti-escape” features.</a:t>
            </a:r>
          </a:p>
          <a:p>
            <a:endParaRPr lang="en-US"/>
          </a:p>
          <a:p>
            <a:r>
              <a:rPr lang="en-US"/>
              <a:t>The child shown in the picture is a 3 year old with severe sensory processing disorder.  </a:t>
            </a:r>
            <a:endParaRPr lang="en-US" b="1"/>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28</a:t>
            </a:fld>
            <a:endParaRPr lang="en-US"/>
          </a:p>
        </p:txBody>
      </p:sp>
    </p:spTree>
    <p:extLst>
      <p:ext uri="{BB962C8B-B14F-4D97-AF65-F5344CB8AC3E}">
        <p14:creationId xmlns:p14="http://schemas.microsoft.com/office/powerpoint/2010/main" val="736991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a:p>
          <a:p>
            <a:r>
              <a:rPr lang="en-US"/>
              <a:t>Adaptive restraints cannot be purchased at retail stores. </a:t>
            </a:r>
          </a:p>
          <a:p>
            <a:endParaRPr lang="en-US"/>
          </a:p>
          <a:p>
            <a:r>
              <a:rPr lang="en-US"/>
              <a:t>They have to be ordered from child restraint vendors, directly from the manufacturer or from durable medical equipment providers. These seats can</a:t>
            </a:r>
            <a:r>
              <a:rPr lang="en-US" baseline="0"/>
              <a:t> costs thousands of dollars. Seats fluctuate in cost from online purchase to DME provider prices.</a:t>
            </a:r>
          </a:p>
          <a:p>
            <a:endParaRPr lang="en-US" baseline="0"/>
          </a:p>
          <a:p>
            <a:r>
              <a:rPr lang="en-US" baseline="0"/>
              <a:t>Third-party payers may cover cost with proper documentation,</a:t>
            </a:r>
            <a:r>
              <a:rPr lang="en-US"/>
              <a:t> such as a letter of medical necessity (LMN).  </a:t>
            </a:r>
            <a:r>
              <a:rPr lang="en-US" baseline="0"/>
              <a:t> It typically takes 2-3 months to take ownership of seat when going through insurance.  A sample letter of medical necessity is included</a:t>
            </a:r>
            <a:r>
              <a:rPr lang="en-US"/>
              <a:t> in the tool kit materials.</a:t>
            </a:r>
            <a:endParaRPr lang="en-US" baseline="0"/>
          </a:p>
          <a:p>
            <a:endParaRPr lang="en-US"/>
          </a:p>
          <a:p>
            <a:r>
              <a:rPr lang="en-US" baseline="0"/>
              <a:t>Some hospitals</a:t>
            </a:r>
            <a:r>
              <a:rPr lang="en-US"/>
              <a:t> loan adaptive restraints that are used short term, such as car beds. </a:t>
            </a:r>
          </a:p>
          <a:p>
            <a:endParaRPr lang="en-US"/>
          </a:p>
          <a:p>
            <a:r>
              <a:rPr lang="en-US"/>
              <a:t>The child in the picture is 10 years old and has autism. He is restrained in a large medical seat that has an anti-escapism chest clip and buckle.</a:t>
            </a:r>
          </a:p>
          <a:p>
            <a:endParaRPr lang="en-US" baseline="0"/>
          </a:p>
        </p:txBody>
      </p:sp>
      <p:sp>
        <p:nvSpPr>
          <p:cNvPr id="4" name="Slide Number Placeholder 3"/>
          <p:cNvSpPr>
            <a:spLocks noGrp="1"/>
          </p:cNvSpPr>
          <p:nvPr>
            <p:ph type="sldNum" sz="quarter" idx="10"/>
          </p:nvPr>
        </p:nvSpPr>
        <p:spPr/>
        <p:txBody>
          <a:bodyPr/>
          <a:lstStyle/>
          <a:p>
            <a:fld id="{78B99CEF-D2F5-4DAD-8A93-41F626FDB2E5}" type="slidenum">
              <a:rPr lang="en-US" smtClean="0"/>
              <a:t>29</a:t>
            </a:fld>
            <a:endParaRPr lang="en-US"/>
          </a:p>
        </p:txBody>
      </p:sp>
    </p:spTree>
    <p:extLst>
      <p:ext uri="{BB962C8B-B14F-4D97-AF65-F5344CB8AC3E}">
        <p14:creationId xmlns:p14="http://schemas.microsoft.com/office/powerpoint/2010/main" val="449502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since some of these restraints are one-of-a kind,</a:t>
            </a:r>
            <a:r>
              <a:rPr lang="en-US" baseline="0"/>
              <a:t> they are mentioned by name.</a:t>
            </a:r>
            <a:endParaRPr lang="en-US"/>
          </a:p>
          <a:p>
            <a:endParaRPr lang="en-US"/>
          </a:p>
          <a:p>
            <a:r>
              <a:rPr lang="en-US"/>
              <a:t>Inclusion in this presentation does not imply product endorsement.</a:t>
            </a:r>
          </a:p>
        </p:txBody>
      </p:sp>
      <p:sp>
        <p:nvSpPr>
          <p:cNvPr id="4" name="Slide Number Placeholder 3"/>
          <p:cNvSpPr>
            <a:spLocks noGrp="1"/>
          </p:cNvSpPr>
          <p:nvPr>
            <p:ph type="sldNum" sz="quarter" idx="10"/>
          </p:nvPr>
        </p:nvSpPr>
        <p:spPr/>
        <p:txBody>
          <a:bodyPr/>
          <a:lstStyle/>
          <a:p>
            <a:fld id="{78B99CEF-D2F5-4DAD-8A93-41F626FDB2E5}" type="slidenum">
              <a:rPr lang="en-US" smtClean="0"/>
              <a:t>30</a:t>
            </a:fld>
            <a:endParaRPr lang="en-US"/>
          </a:p>
        </p:txBody>
      </p:sp>
    </p:spTree>
    <p:extLst>
      <p:ext uri="{BB962C8B-B14F-4D97-AF65-F5344CB8AC3E}">
        <p14:creationId xmlns:p14="http://schemas.microsoft.com/office/powerpoint/2010/main" val="3734848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78B99CEF-D2F5-4DAD-8A93-41F626FDB2E5}" type="slidenum">
              <a:rPr lang="en-US" smtClean="0"/>
              <a:t>3</a:t>
            </a:fld>
            <a:endParaRPr lang="en-US"/>
          </a:p>
        </p:txBody>
      </p:sp>
      <p:sp>
        <p:nvSpPr>
          <p:cNvPr id="5" name="TextBox 4"/>
          <p:cNvSpPr txBox="1"/>
          <p:nvPr/>
        </p:nvSpPr>
        <p:spPr>
          <a:xfrm>
            <a:off x="1073426" y="4605831"/>
            <a:ext cx="5168348" cy="3866039"/>
          </a:xfrm>
          <a:prstGeom prst="rect">
            <a:avLst/>
          </a:prstGeom>
          <a:noFill/>
        </p:spPr>
        <p:txBody>
          <a:bodyPr wrap="square" lIns="94851" tIns="47425" rIns="94851" bIns="47425" rtlCol="0">
            <a:spAutoFit/>
          </a:bodyPr>
          <a:lstStyle/>
          <a:p>
            <a:r>
              <a:rPr lang="en-US" altLang="en-US" sz="1700" b="1"/>
              <a:t>FYI</a:t>
            </a:r>
          </a:p>
          <a:p>
            <a:r>
              <a:rPr lang="en-US" altLang="en-US" sz="1200"/>
              <a:t>As child passenger safety was emerging as an important initiative in the 1980’s, safety advocates recognized a gap in protection for children with special health care needs.  Restraints were limited or non-existent for children who had medical, physical or behavioral conditions that impacted how they traveled. </a:t>
            </a:r>
          </a:p>
          <a:p>
            <a:endParaRPr lang="en-US" altLang="en-US" sz="1200"/>
          </a:p>
          <a:p>
            <a:r>
              <a:rPr lang="en-US" altLang="en-US" sz="1200"/>
              <a:t>Since then, the number of restraint options available for children with special health care needs have grown dramatically, allowing children with special health care needs and their families the ability to access services and their communities.</a:t>
            </a:r>
          </a:p>
          <a:p>
            <a:endParaRPr lang="en-US" altLang="en-US" sz="1200"/>
          </a:p>
          <a:p>
            <a:r>
              <a:rPr lang="en-US" altLang="en-US" sz="1200"/>
              <a:t>A child with special health care needs may not receive the same level of protection from a restraint as a typically developing child.  For example, a toddler who in a hip cast and has to travel lying down in a modified E-Z-ON vest will not be as protected as a child in a rear-facing car seat.  A child with poor head and neck control will not receive the same level of protection from a forward facing car seat as a child who has good head and neck control. Compared to riding unrestrained in a cardboard box on the floor of a vehicle or being held in arms or riding on a reclined vehicle seat, the relative improvements have greatly benefitted the lives of children and their families.</a:t>
            </a:r>
          </a:p>
        </p:txBody>
      </p:sp>
    </p:spTree>
    <p:extLst>
      <p:ext uri="{BB962C8B-B14F-4D97-AF65-F5344CB8AC3E}">
        <p14:creationId xmlns:p14="http://schemas.microsoft.com/office/powerpoint/2010/main" val="3089405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a:p>
          <a:p>
            <a:r>
              <a:rPr lang="en-US"/>
              <a:t>Babies</a:t>
            </a:r>
            <a:r>
              <a:rPr lang="en-US" baseline="0"/>
              <a:t> discharged in car beds should have a period of observation in the car bed prior to discharge to ensure placement in the car bed will not exacerbate any of the babies’ symptoms.</a:t>
            </a:r>
          </a:p>
          <a:p>
            <a:endParaRPr lang="en-US" baseline="0"/>
          </a:p>
          <a:p>
            <a:r>
              <a:rPr lang="en-US" baseline="0"/>
              <a:t>Additionally, when the physician determines the baby may be able to ride semi-upright, a follow-up period of observation in a rear-facing child safety seat should be conducted to make sure the baby is ready to transition to a rear-facing position.</a:t>
            </a:r>
          </a:p>
          <a:p>
            <a:endParaRPr lang="en-US"/>
          </a:p>
          <a:p>
            <a:r>
              <a:rPr lang="en-US"/>
              <a:t>The baby shown in this picture has Pierre Robin Sequence, which is a congenital defect of the face characterized by abnormal smallness of the lower jaw and retro-positioning of the tongue with frequent obstruction of the airway. </a:t>
            </a:r>
            <a:endParaRPr lang="en-US" baseline="0"/>
          </a:p>
        </p:txBody>
      </p:sp>
      <p:sp>
        <p:nvSpPr>
          <p:cNvPr id="4" name="Slide Number Placeholder 3"/>
          <p:cNvSpPr>
            <a:spLocks noGrp="1"/>
          </p:cNvSpPr>
          <p:nvPr>
            <p:ph type="sldNum" sz="quarter" idx="10"/>
          </p:nvPr>
        </p:nvSpPr>
        <p:spPr/>
        <p:txBody>
          <a:bodyPr/>
          <a:lstStyle/>
          <a:p>
            <a:fld id="{78B99CEF-D2F5-4DAD-8A93-41F626FDB2E5}" type="slidenum">
              <a:rPr lang="en-US" smtClean="0"/>
              <a:t>31</a:t>
            </a:fld>
            <a:endParaRPr lang="en-US"/>
          </a:p>
        </p:txBody>
      </p:sp>
    </p:spTree>
    <p:extLst>
      <p:ext uri="{BB962C8B-B14F-4D97-AF65-F5344CB8AC3E}">
        <p14:creationId xmlns:p14="http://schemas.microsoft.com/office/powerpoint/2010/main" val="2473517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r>
              <a:rPr lang="en-US"/>
              <a:t>An omphalocele is a congenital abnormality,</a:t>
            </a:r>
            <a:r>
              <a:rPr lang="en-US" baseline="0"/>
              <a:t> in which the abdominal contents are outside the abdomen in a sac, due to a defect in the development of the muscles of the abdominal wall.</a:t>
            </a:r>
          </a:p>
          <a:p>
            <a:endParaRPr lang="en-US"/>
          </a:p>
          <a:p>
            <a:r>
              <a:rPr lang="en-US" altLang="en-US"/>
              <a:t>The Jefferson is distributed by Merritt Manufacturing and designed for children with omphaloceles and used for children whose medical team has determined cannot tolerate a harness system directly on the omphalocele.  The Jefferson has a yoke that routes the harness around the omphalocele.  It was launched in the summer of 2013.</a:t>
            </a:r>
          </a:p>
          <a:p>
            <a:r>
              <a:rPr lang="en-US" altLang="en-US"/>
              <a:t> </a:t>
            </a:r>
          </a:p>
          <a:p>
            <a:r>
              <a:rPr lang="en-US" altLang="en-US"/>
              <a:t>Although the CSS shell is that of a convertible seat, the Jefferson can only be used rear-facing.  The forward-facing seat belt path has been blocked so that it cannot be used.</a:t>
            </a:r>
          </a:p>
          <a:p>
            <a:endParaRPr lang="en-US" altLang="en-US"/>
          </a:p>
          <a:p>
            <a:r>
              <a:rPr lang="en-US" altLang="en-US">
                <a:hlinkClick r:id="rId3"/>
              </a:rPr>
              <a:t>www.merrittcarseat.com</a:t>
            </a:r>
            <a:endParaRPr lang="en-US" altLang="en-US"/>
          </a:p>
          <a:p>
            <a:endParaRPr lang="en-US" altLang="en-US"/>
          </a:p>
          <a:p>
            <a:endParaRPr lang="en-US" alt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33</a:t>
            </a:fld>
            <a:endParaRPr lang="en-US"/>
          </a:p>
        </p:txBody>
      </p:sp>
    </p:spTree>
    <p:extLst>
      <p:ext uri="{BB962C8B-B14F-4D97-AF65-F5344CB8AC3E}">
        <p14:creationId xmlns:p14="http://schemas.microsoft.com/office/powerpoint/2010/main" val="979242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Quokka </a:t>
            </a:r>
            <a:r>
              <a:rPr lang="en-US" sz="1200">
                <a:solidFill>
                  <a:schemeClr val="tx1">
                    <a:lumMod val="50000"/>
                    <a:lumOff val="50000"/>
                  </a:schemeClr>
                </a:solidFill>
                <a:cs typeface="Arial" panose="020B0604020202020204" pitchFamily="34" charset="0"/>
              </a:rPr>
              <a:t>Discontinued Jan 2023 - but may still be seen at car seat clinics until expirations</a:t>
            </a:r>
          </a:p>
          <a:p>
            <a:endParaRPr lang="en-US"/>
          </a:p>
        </p:txBody>
      </p:sp>
      <p:sp>
        <p:nvSpPr>
          <p:cNvPr id="4" name="Slide Number Placeholder 3"/>
          <p:cNvSpPr>
            <a:spLocks noGrp="1"/>
          </p:cNvSpPr>
          <p:nvPr>
            <p:ph type="sldNum" sz="quarter" idx="5"/>
          </p:nvPr>
        </p:nvSpPr>
        <p:spPr/>
        <p:txBody>
          <a:bodyPr/>
          <a:lstStyle/>
          <a:p>
            <a:fld id="{78B99CEF-D2F5-4DAD-8A93-41F626FDB2E5}" type="slidenum">
              <a:rPr lang="en-US" smtClean="0"/>
              <a:t>34</a:t>
            </a:fld>
            <a:endParaRPr lang="en-US"/>
          </a:p>
        </p:txBody>
      </p:sp>
    </p:spTree>
    <p:extLst>
      <p:ext uri="{BB962C8B-B14F-4D97-AF65-F5344CB8AC3E}">
        <p14:creationId xmlns:p14="http://schemas.microsoft.com/office/powerpoint/2010/main" val="2805830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104" y="4321852"/>
            <a:ext cx="5852160" cy="4320540"/>
          </a:xfrm>
        </p:spPr>
        <p:txBody>
          <a:bodyPr/>
          <a:lstStyle/>
          <a:p>
            <a:pPr>
              <a:lnSpc>
                <a:spcPct val="80000"/>
              </a:lnSpc>
            </a:pPr>
            <a:endParaRPr lang="en-US" altLang="en-US"/>
          </a:p>
          <a:p>
            <a:pPr>
              <a:lnSpc>
                <a:spcPct val="80000"/>
              </a:lnSpc>
            </a:pPr>
            <a:r>
              <a:rPr lang="en-US" altLang="en-US"/>
              <a:t>Large medical seats are similar to forward-facing car seat with harnesses.  They have a shell, a harness system for restraining an occupant, and must be installed. </a:t>
            </a:r>
          </a:p>
          <a:p>
            <a:pPr>
              <a:lnSpc>
                <a:spcPct val="80000"/>
              </a:lnSpc>
            </a:pPr>
            <a:endParaRPr lang="en-US" altLang="en-US"/>
          </a:p>
          <a:p>
            <a:pPr>
              <a:lnSpc>
                <a:spcPct val="80000"/>
              </a:lnSpc>
            </a:pPr>
            <a:r>
              <a:rPr lang="en-US" altLang="en-US" sz="1700" b="1"/>
              <a:t>FYI</a:t>
            </a:r>
          </a:p>
          <a:p>
            <a:pPr>
              <a:lnSpc>
                <a:spcPct val="80000"/>
              </a:lnSpc>
            </a:pPr>
            <a:endParaRPr lang="en-US" altLang="en-US"/>
          </a:p>
          <a:p>
            <a:pPr>
              <a:lnSpc>
                <a:spcPct val="80000"/>
              </a:lnSpc>
            </a:pPr>
            <a:r>
              <a:rPr lang="en-US" altLang="en-US"/>
              <a:t>Manufacturers of large medical seats that exceed the weight limits of FMVSS 213 often crash test their products with larger crash test dummies according to 213 injury criteria.</a:t>
            </a:r>
          </a:p>
          <a:p>
            <a:pPr>
              <a:lnSpc>
                <a:spcPct val="80000"/>
              </a:lnSpc>
            </a:pPr>
            <a:r>
              <a:rPr lang="en-US" altLang="en-US"/>
              <a:t> </a:t>
            </a:r>
          </a:p>
          <a:p>
            <a:r>
              <a:rPr lang="en-US"/>
              <a:t>Due</a:t>
            </a:r>
            <a:r>
              <a:rPr lang="en-US" baseline="0"/>
              <a:t> to the size of the seats and size of occupants permitted, large medical seats require use of top tethers (sometimes two pre-installed</a:t>
            </a:r>
            <a:r>
              <a:rPr lang="en-US"/>
              <a:t> tether anchors or heavy duty tether anchors)</a:t>
            </a:r>
            <a:r>
              <a:rPr lang="en-US" baseline="0"/>
              <a:t>, so vehicle compatibility </a:t>
            </a:r>
            <a:r>
              <a:rPr lang="en-US" b="1" baseline="0"/>
              <a:t>must</a:t>
            </a:r>
            <a:r>
              <a:rPr lang="en-US" baseline="0"/>
              <a:t> be considered before ordering large medical seats.</a:t>
            </a:r>
          </a:p>
          <a:p>
            <a:endParaRPr lang="en-US"/>
          </a:p>
          <a:p>
            <a:r>
              <a:rPr lang="en-US" baseline="0"/>
              <a:t>Often, the best approach is to have multiple seats </a:t>
            </a:r>
            <a:r>
              <a:rPr lang="en-US"/>
              <a:t>available to </a:t>
            </a:r>
            <a:r>
              <a:rPr lang="en-US" baseline="0"/>
              <a:t>see what works best for a specific child.</a:t>
            </a:r>
          </a:p>
          <a:p>
            <a:endParaRPr lang="en-US" baseline="0"/>
          </a:p>
          <a:p>
            <a:r>
              <a:rPr lang="en-US" baseline="0"/>
              <a:t>Commonly used large medical seats include:</a:t>
            </a:r>
          </a:p>
          <a:p>
            <a:pPr marL="177845" indent="-177845">
              <a:buFontTx/>
              <a:buChar char="-"/>
            </a:pPr>
            <a:r>
              <a:rPr lang="en-US" baseline="0"/>
              <a:t>The Roosevelt</a:t>
            </a:r>
          </a:p>
          <a:p>
            <a:pPr marL="177845" indent="-177845">
              <a:buFontTx/>
              <a:buChar char="-"/>
            </a:pPr>
            <a:r>
              <a:rPr lang="en-US"/>
              <a:t>IPS Seat</a:t>
            </a:r>
          </a:p>
          <a:p>
            <a:pPr marL="177845" indent="-177845">
              <a:buFontTx/>
              <a:buChar char="-"/>
            </a:pPr>
            <a:r>
              <a:rPr lang="en-US"/>
              <a:t>Spirit/Spirit Plus</a:t>
            </a:r>
          </a:p>
          <a:p>
            <a:pPr marL="177845" indent="-177845">
              <a:buFontTx/>
              <a:buChar char="-"/>
            </a:pPr>
            <a:r>
              <a:rPr lang="en-US"/>
              <a:t>Special Tomato</a:t>
            </a:r>
          </a:p>
          <a:p>
            <a:pPr marL="177845" indent="-177845">
              <a:buFontTx/>
              <a:buChar char="-"/>
            </a:pPr>
            <a:r>
              <a:rPr lang="en-US" err="1"/>
              <a:t>Defebder</a:t>
            </a:r>
            <a:r>
              <a:rPr lang="en-US"/>
              <a:t> </a:t>
            </a:r>
            <a:r>
              <a:rPr lang="en-US" err="1"/>
              <a:t>Reha</a:t>
            </a:r>
            <a:endParaRPr lang="en-US"/>
          </a:p>
          <a:p>
            <a:pPr>
              <a:lnSpc>
                <a:spcPct val="80000"/>
              </a:lnSpc>
            </a:pPr>
            <a:r>
              <a:rPr lang="en-US" altLang="en-US"/>
              <a:t> </a:t>
            </a:r>
          </a:p>
          <a:p>
            <a:pPr>
              <a:lnSpc>
                <a:spcPct val="80000"/>
              </a:lnSpc>
            </a:pPr>
            <a:endParaRPr lang="en-US" altLang="en-US"/>
          </a:p>
        </p:txBody>
      </p:sp>
      <p:sp>
        <p:nvSpPr>
          <p:cNvPr id="4" name="Slide Number Placeholder 3"/>
          <p:cNvSpPr>
            <a:spLocks noGrp="1"/>
          </p:cNvSpPr>
          <p:nvPr>
            <p:ph type="sldNum" sz="quarter" idx="10"/>
          </p:nvPr>
        </p:nvSpPr>
        <p:spPr/>
        <p:txBody>
          <a:bodyPr/>
          <a:lstStyle/>
          <a:p>
            <a:fld id="{78B99CEF-D2F5-4DAD-8A93-41F626FDB2E5}" type="slidenum">
              <a:rPr lang="en-US" smtClean="0"/>
              <a:t>36</a:t>
            </a:fld>
            <a:endParaRPr lang="en-US"/>
          </a:p>
        </p:txBody>
      </p:sp>
    </p:spTree>
    <p:extLst>
      <p:ext uri="{BB962C8B-B14F-4D97-AF65-F5344CB8AC3E}">
        <p14:creationId xmlns:p14="http://schemas.microsoft.com/office/powerpoint/2010/main" val="4284108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700" b="1"/>
              <a:t>FYI</a:t>
            </a:r>
          </a:p>
          <a:p>
            <a:endParaRPr lang="en-US" altLang="en-US" sz="1700" b="1"/>
          </a:p>
          <a:p>
            <a:r>
              <a:rPr lang="en-US" altLang="en-US"/>
              <a:t>Large medical seats offer accessories that can assist with a child’s specific positioning needs.  When ordered, a rehabilitation therapist will determine which accessories best meet a child’s needs.  Some accessories come as standard features while others must be ordered separately for an additional amount.  Examples of accessories include head support cushions, abductor wedges, seat extenders to accommodate growth, extra padding, lap trays, foot rests, escapism features, turning bases, etc.  It’s important to note that not all large medical seats offer the same type of accessories and that their accessories are not interchangeable.</a:t>
            </a:r>
          </a:p>
          <a:p>
            <a:endParaRPr lang="en-US"/>
          </a:p>
          <a:p>
            <a:r>
              <a:rPr lang="en-US" altLang="en-US"/>
              <a:t>Obtaining a large medical seat for a family can be a lengthy process, taking up to three to six months or longer.  Typically, a physician will write an order for an OT or PT evaluation; a vendor is selected by the family after the evaluation and selection of a restraint; a letter of medical necessity (LMN) detailing why the child needs the restraint is written by the physician or therapist and provided to the vendor; the vendor submits the LMN to the family’s third-party payer for approval. If the restraint is approved, the vendor is able to order it and eventually deliver it to the family or institution.   </a:t>
            </a:r>
            <a:r>
              <a:rPr lang="en-US" altLang="en-US" b="0"/>
              <a:t>Ideal delivery will be by the therapist who completed evaluation to ensure proper fitting, adjustments and installation.</a:t>
            </a:r>
          </a:p>
          <a:p>
            <a:r>
              <a:rPr lang="en-US" altLang="en-US"/>
              <a:t>Rehabilitation </a:t>
            </a:r>
            <a:r>
              <a:rPr lang="en-US"/>
              <a:t>therapists are able to charge for their car seat evaluation.</a:t>
            </a:r>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37</a:t>
            </a:fld>
            <a:endParaRPr lang="en-US"/>
          </a:p>
        </p:txBody>
      </p:sp>
    </p:spTree>
    <p:extLst>
      <p:ext uri="{BB962C8B-B14F-4D97-AF65-F5344CB8AC3E}">
        <p14:creationId xmlns:p14="http://schemas.microsoft.com/office/powerpoint/2010/main" val="3463123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sz="1700"/>
          </a:p>
          <a:p>
            <a:pPr>
              <a:defRPr/>
            </a:pPr>
            <a:r>
              <a:rPr lang="en-US" altLang="en-US" sz="1700" b="1"/>
              <a:t>FYI</a:t>
            </a:r>
          </a:p>
          <a:p>
            <a:pPr>
              <a:defRPr/>
            </a:pPr>
            <a:endParaRPr lang="en-US" altLang="en-US" sz="1700" b="1"/>
          </a:p>
          <a:p>
            <a:pPr>
              <a:defRPr/>
            </a:pPr>
            <a:r>
              <a:rPr lang="en-US"/>
              <a:t>Accessories for adaptive booster seats vary, based on the manufacturer, and </a:t>
            </a:r>
            <a:r>
              <a:rPr lang="en-US" b="1"/>
              <a:t>are not </a:t>
            </a:r>
            <a:r>
              <a:rPr lang="en-US"/>
              <a:t>interchangeable between seats.</a:t>
            </a:r>
          </a:p>
          <a:p>
            <a:pPr>
              <a:defRPr/>
            </a:pPr>
            <a:endParaRPr lang="en-US" altLang="en-US" sz="1700" b="1"/>
          </a:p>
          <a:p>
            <a:pPr defTabSz="948507">
              <a:defRPr/>
            </a:pPr>
            <a:r>
              <a:rPr lang="en-US" baseline="0"/>
              <a:t>Although adaptive boosters are not installed in the same way as large medical seats, some require</a:t>
            </a:r>
            <a:r>
              <a:rPr lang="en-US"/>
              <a:t> the use of </a:t>
            </a:r>
            <a:r>
              <a:rPr lang="en-US" baseline="0"/>
              <a:t>tethers and lower anchors.</a:t>
            </a:r>
            <a:r>
              <a:rPr lang="en-US"/>
              <a:t>  </a:t>
            </a:r>
            <a:r>
              <a:rPr lang="en-US" baseline="0"/>
              <a:t>Vehicle compatibility </a:t>
            </a:r>
            <a:r>
              <a:rPr lang="en-US" b="1" baseline="0"/>
              <a:t>must</a:t>
            </a:r>
            <a:r>
              <a:rPr lang="en-US" baseline="0"/>
              <a:t> be considered before ordering adaptive booster seats.</a:t>
            </a:r>
          </a:p>
          <a:p>
            <a:pPr defTabSz="948507">
              <a:defRPr/>
            </a:pPr>
            <a:endParaRPr lang="en-US" baseline="0"/>
          </a:p>
          <a:p>
            <a:pPr defTabSz="948507">
              <a:defRPr/>
            </a:pPr>
            <a:r>
              <a:rPr lang="en-US" baseline="0"/>
              <a:t>Commonly used adaptive booster seats include:</a:t>
            </a:r>
          </a:p>
          <a:p>
            <a:pPr marL="177845" indent="-177845" defTabSz="948507">
              <a:buFontTx/>
              <a:buChar char="-"/>
              <a:defRPr/>
            </a:pPr>
            <a:r>
              <a:rPr lang="en-US" baseline="0"/>
              <a:t>Recaro Monza Nova 2 Reha</a:t>
            </a:r>
          </a:p>
          <a:p>
            <a:pPr marL="177845" indent="-177845" defTabSz="948507">
              <a:buFontTx/>
              <a:buChar char="-"/>
              <a:defRPr/>
            </a:pPr>
            <a:r>
              <a:rPr lang="en-US" baseline="0"/>
              <a:t>Convaid Carrot 3 Car Seat</a:t>
            </a:r>
          </a:p>
          <a:p>
            <a:pPr marL="177845" indent="-177845" defTabSz="948507">
              <a:buFontTx/>
              <a:buChar char="-"/>
              <a:defRPr/>
            </a:pPr>
            <a:r>
              <a:rPr lang="en-US" baseline="0"/>
              <a:t>Convaid Carrot Booster Seat</a:t>
            </a:r>
          </a:p>
          <a:p>
            <a:pPr marL="177845" indent="-177845" defTabSz="948507">
              <a:buFontTx/>
              <a:buChar char="-"/>
              <a:defRPr/>
            </a:pPr>
            <a:r>
              <a:rPr lang="en-US" baseline="0"/>
              <a:t>Pilot</a:t>
            </a:r>
          </a:p>
          <a:p>
            <a:pPr marL="177845" indent="-177845" defTabSz="948507">
              <a:buFontTx/>
              <a:buChar char="-"/>
              <a:defRPr/>
            </a:pPr>
            <a:r>
              <a:rPr lang="en-US" baseline="0"/>
              <a:t>The Churchill</a:t>
            </a:r>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38</a:t>
            </a:fld>
            <a:endParaRPr lang="en-US"/>
          </a:p>
        </p:txBody>
      </p:sp>
    </p:spTree>
    <p:extLst>
      <p:ext uri="{BB962C8B-B14F-4D97-AF65-F5344CB8AC3E}">
        <p14:creationId xmlns:p14="http://schemas.microsoft.com/office/powerpoint/2010/main" val="1418564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sz="1700"/>
          </a:p>
          <a:p>
            <a:pPr>
              <a:defRPr/>
            </a:pPr>
            <a:r>
              <a:rPr lang="en-US" altLang="en-US" sz="1700" b="1"/>
              <a:t>FYI</a:t>
            </a:r>
          </a:p>
          <a:p>
            <a:pPr>
              <a:defRPr/>
            </a:pPr>
            <a:endParaRPr lang="en-US" altLang="en-US" sz="1700" b="1"/>
          </a:p>
          <a:p>
            <a:pPr>
              <a:defRPr/>
            </a:pPr>
            <a:r>
              <a:rPr lang="en-US"/>
              <a:t>Accessories for adaptive booster seats vary, based on the manufacturer, and </a:t>
            </a:r>
            <a:r>
              <a:rPr lang="en-US" b="1"/>
              <a:t>are not </a:t>
            </a:r>
            <a:r>
              <a:rPr lang="en-US"/>
              <a:t>interchangeable between seats.</a:t>
            </a:r>
          </a:p>
          <a:p>
            <a:pPr>
              <a:defRPr/>
            </a:pPr>
            <a:endParaRPr lang="en-US" altLang="en-US" sz="1700" b="1"/>
          </a:p>
          <a:p>
            <a:pPr defTabSz="948507">
              <a:defRPr/>
            </a:pPr>
            <a:r>
              <a:rPr lang="en-US" baseline="0"/>
              <a:t>Although adaptive boosters are not installed in the same way as large medical seats, some require</a:t>
            </a:r>
            <a:r>
              <a:rPr lang="en-US"/>
              <a:t> the use of </a:t>
            </a:r>
            <a:r>
              <a:rPr lang="en-US" baseline="0"/>
              <a:t>tethers and lower anchors.</a:t>
            </a:r>
            <a:r>
              <a:rPr lang="en-US"/>
              <a:t>  </a:t>
            </a:r>
            <a:r>
              <a:rPr lang="en-US" baseline="0"/>
              <a:t>Vehicle compatibility </a:t>
            </a:r>
            <a:r>
              <a:rPr lang="en-US" b="1" baseline="0"/>
              <a:t>must</a:t>
            </a:r>
            <a:r>
              <a:rPr lang="en-US" baseline="0"/>
              <a:t> be considered before ordering adaptive booster seats.</a:t>
            </a:r>
          </a:p>
          <a:p>
            <a:pPr defTabSz="948507">
              <a:defRPr/>
            </a:pPr>
            <a:endParaRPr lang="en-US" baseline="0"/>
          </a:p>
          <a:p>
            <a:pPr defTabSz="948507">
              <a:defRPr/>
            </a:pPr>
            <a:r>
              <a:rPr lang="en-US" baseline="0"/>
              <a:t>Commonly used adaptive booster seats include:</a:t>
            </a:r>
          </a:p>
          <a:p>
            <a:pPr marL="177845" indent="-177845" defTabSz="948507">
              <a:buFontTx/>
              <a:buChar char="-"/>
              <a:defRPr/>
            </a:pPr>
            <a:r>
              <a:rPr lang="en-US" baseline="0"/>
              <a:t>Recaro Monza Nova 2 Reha</a:t>
            </a:r>
          </a:p>
          <a:p>
            <a:pPr marL="177845" indent="-177845" defTabSz="948507">
              <a:buFontTx/>
              <a:buChar char="-"/>
              <a:defRPr/>
            </a:pPr>
            <a:r>
              <a:rPr lang="en-US" baseline="0"/>
              <a:t>Convaid Carrot 3 Car Seat</a:t>
            </a:r>
          </a:p>
          <a:p>
            <a:pPr marL="177845" indent="-177845" defTabSz="948507">
              <a:buFontTx/>
              <a:buChar char="-"/>
              <a:defRPr/>
            </a:pPr>
            <a:r>
              <a:rPr lang="en-US" baseline="0"/>
              <a:t>Convaid Carrot Booster Seat</a:t>
            </a:r>
          </a:p>
          <a:p>
            <a:pPr marL="177845" indent="-177845" defTabSz="948507">
              <a:buFontTx/>
              <a:buChar char="-"/>
              <a:defRPr/>
            </a:pPr>
            <a:r>
              <a:rPr lang="en-US" baseline="0"/>
              <a:t>Pilot</a:t>
            </a:r>
          </a:p>
          <a:p>
            <a:pPr marL="177845" indent="-177845" defTabSz="948507">
              <a:buFontTx/>
              <a:buChar char="-"/>
              <a:defRPr/>
            </a:pPr>
            <a:r>
              <a:rPr lang="en-US" baseline="0"/>
              <a:t>The Churchill</a:t>
            </a:r>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39</a:t>
            </a:fld>
            <a:endParaRPr lang="en-US"/>
          </a:p>
        </p:txBody>
      </p:sp>
    </p:spTree>
    <p:extLst>
      <p:ext uri="{BB962C8B-B14F-4D97-AF65-F5344CB8AC3E}">
        <p14:creationId xmlns:p14="http://schemas.microsoft.com/office/powerpoint/2010/main" val="47004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700" b="1"/>
              <a:t>FYI</a:t>
            </a:r>
          </a:p>
          <a:p>
            <a:pPr lvl="0">
              <a:defRPr/>
            </a:pPr>
            <a:r>
              <a:rPr lang="en-US" baseline="0"/>
              <a:t>Vehicle compatibility </a:t>
            </a:r>
            <a:r>
              <a:rPr lang="en-US" b="1" baseline="0"/>
              <a:t>must</a:t>
            </a:r>
            <a:r>
              <a:rPr lang="en-US" baseline="0"/>
              <a:t> be considered before ordering a vest since </a:t>
            </a:r>
            <a:r>
              <a:rPr lang="en-US"/>
              <a:t>the EZ-ON upright vest must be tethered. </a:t>
            </a:r>
            <a:endParaRPr lang="en-US" baseline="0"/>
          </a:p>
          <a:p>
            <a:pPr defTabSz="948507">
              <a:defRPr/>
            </a:pPr>
            <a:endParaRPr lang="en-US"/>
          </a:p>
          <a:p>
            <a:pPr defTabSz="948507">
              <a:defRPr/>
            </a:pPr>
            <a:r>
              <a:rPr lang="en-US"/>
              <a:t>A crotch strap is mandatory on smaller vests and recommended on bigger vests to minimize the risk of submarining.</a:t>
            </a:r>
          </a:p>
          <a:p>
            <a:pPr defTabSz="948507">
              <a:defRPr/>
            </a:pPr>
            <a:endParaRPr lang="en-US"/>
          </a:p>
          <a:p>
            <a:pPr defTabSz="948507">
              <a:defRPr/>
            </a:pPr>
            <a:endParaRPr lang="en-US"/>
          </a:p>
          <a:p>
            <a:pPr lvl="0">
              <a:defRPr/>
            </a:pPr>
            <a:r>
              <a:rPr lang="en-US"/>
              <a:t>You can find additional information at </a:t>
            </a:r>
            <a:r>
              <a:rPr lang="en-US">
                <a:hlinkClick r:id="rId3"/>
              </a:rPr>
              <a:t>www.ezonpro.com</a:t>
            </a:r>
            <a:r>
              <a:rPr lang="en-US"/>
              <a:t>.</a:t>
            </a:r>
          </a:p>
          <a:p>
            <a:endParaRPr lang="en-US"/>
          </a:p>
        </p:txBody>
      </p:sp>
      <p:sp>
        <p:nvSpPr>
          <p:cNvPr id="4" name="Slide Number Placeholder 3"/>
          <p:cNvSpPr>
            <a:spLocks noGrp="1"/>
          </p:cNvSpPr>
          <p:nvPr>
            <p:ph type="sldNum" sz="quarter" idx="5"/>
          </p:nvPr>
        </p:nvSpPr>
        <p:spPr/>
        <p:txBody>
          <a:bodyPr/>
          <a:lstStyle/>
          <a:p>
            <a:fld id="{78B99CEF-D2F5-4DAD-8A93-41F626FDB2E5}" type="slidenum">
              <a:rPr lang="en-US" smtClean="0"/>
              <a:t>40</a:t>
            </a:fld>
            <a:endParaRPr lang="en-US"/>
          </a:p>
        </p:txBody>
      </p:sp>
    </p:spTree>
    <p:extLst>
      <p:ext uri="{BB962C8B-B14F-4D97-AF65-F5344CB8AC3E}">
        <p14:creationId xmlns:p14="http://schemas.microsoft.com/office/powerpoint/2010/main" val="890753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41</a:t>
            </a:fld>
            <a:endParaRPr lang="en-US"/>
          </a:p>
        </p:txBody>
      </p:sp>
    </p:spTree>
    <p:extLst>
      <p:ext uri="{BB962C8B-B14F-4D97-AF65-F5344CB8AC3E}">
        <p14:creationId xmlns:p14="http://schemas.microsoft.com/office/powerpoint/2010/main" val="2766131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at this time, the Lay Down EZ-On vest (previously the modified E-Z-ON vest) is the only product designed for older children who must lie down. The manufacturer recommends adding padding at the child’s head and feet.</a:t>
            </a:r>
          </a:p>
          <a:p>
            <a:endParaRPr lang="en-US"/>
          </a:p>
          <a:p>
            <a:endParaRPr lang="en-US" sz="1600" b="1"/>
          </a:p>
          <a:p>
            <a:r>
              <a:rPr lang="en-US" sz="1600" b="1"/>
              <a:t>FYI</a:t>
            </a:r>
            <a:endParaRPr lang="en-US"/>
          </a:p>
          <a:p>
            <a:r>
              <a:rPr lang="en-US"/>
              <a:t>You can find additional information at </a:t>
            </a:r>
            <a:r>
              <a:rPr lang="en-US">
                <a:hlinkClick r:id="rId3"/>
              </a:rPr>
              <a:t>www.ezonpro.com</a:t>
            </a:r>
            <a:r>
              <a:rPr lang="en-US"/>
              <a:t>.</a:t>
            </a:r>
          </a:p>
          <a:p>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42</a:t>
            </a:fld>
            <a:endParaRPr lang="en-US"/>
          </a:p>
        </p:txBody>
      </p:sp>
    </p:spTree>
    <p:extLst>
      <p:ext uri="{BB962C8B-B14F-4D97-AF65-F5344CB8AC3E}">
        <p14:creationId xmlns:p14="http://schemas.microsoft.com/office/powerpoint/2010/main" val="353145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a:p>
          <a:p>
            <a:r>
              <a:rPr lang="en-US"/>
              <a:t>This slide highlights some of the major challenges</a:t>
            </a:r>
            <a:r>
              <a:rPr lang="en-US" baseline="0"/>
              <a:t> </a:t>
            </a:r>
            <a:r>
              <a:rPr lang="en-US"/>
              <a:t>associated with transporting children with special health care needs.</a:t>
            </a:r>
          </a:p>
          <a:p>
            <a:endParaRPr lang="en-US"/>
          </a:p>
          <a:p>
            <a:r>
              <a:rPr lang="en-US"/>
              <a:t>Due to advances made in adaptive transportation over the last few decades,  these challenges can be overcome.</a:t>
            </a:r>
          </a:p>
        </p:txBody>
      </p:sp>
      <p:sp>
        <p:nvSpPr>
          <p:cNvPr id="4" name="Slide Number Placeholder 3"/>
          <p:cNvSpPr>
            <a:spLocks noGrp="1"/>
          </p:cNvSpPr>
          <p:nvPr>
            <p:ph type="sldNum" sz="quarter" idx="10"/>
          </p:nvPr>
        </p:nvSpPr>
        <p:spPr/>
        <p:txBody>
          <a:bodyPr/>
          <a:lstStyle/>
          <a:p>
            <a:fld id="{78B99CEF-D2F5-4DAD-8A93-41F626FDB2E5}" type="slidenum">
              <a:rPr lang="en-US" smtClean="0"/>
              <a:t>4</a:t>
            </a:fld>
            <a:endParaRPr lang="en-US"/>
          </a:p>
        </p:txBody>
      </p:sp>
    </p:spTree>
    <p:extLst>
      <p:ext uri="{BB962C8B-B14F-4D97-AF65-F5344CB8AC3E}">
        <p14:creationId xmlns:p14="http://schemas.microsoft.com/office/powerpoint/2010/main" val="1612461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sz="1700" b="1"/>
              <a:t>FYI</a:t>
            </a:r>
          </a:p>
          <a:p>
            <a:pPr>
              <a:lnSpc>
                <a:spcPct val="80000"/>
              </a:lnSpc>
            </a:pPr>
            <a:endParaRPr lang="en-US"/>
          </a:p>
          <a:p>
            <a:pPr>
              <a:lnSpc>
                <a:spcPct val="80000"/>
              </a:lnSpc>
            </a:pPr>
            <a:r>
              <a:rPr lang="en-US"/>
              <a:t>Some children are required to use medical equipment such as apnea monitors, oxygen and suction during transport.  To date, there are no products available to secure medical equipment in a vehicle.   </a:t>
            </a:r>
          </a:p>
          <a:p>
            <a:pPr>
              <a:lnSpc>
                <a:spcPct val="80000"/>
              </a:lnSpc>
            </a:pPr>
            <a:endParaRPr lang="en-US"/>
          </a:p>
          <a:p>
            <a:pPr>
              <a:lnSpc>
                <a:spcPct val="80000"/>
              </a:lnSpc>
            </a:pPr>
            <a:r>
              <a:rPr lang="en-US"/>
              <a:t>To minimize the risk of equipment becoming projectiles, recommendations include securing the equipment by wedging it under a vehicle seat, putting padding around it or using an unoccupied, adjacent seat belt.  </a:t>
            </a:r>
          </a:p>
          <a:p>
            <a:pPr>
              <a:lnSpc>
                <a:spcPct val="80000"/>
              </a:lnSpc>
            </a:pPr>
            <a:endParaRPr lang="en-US" altLang="en-US"/>
          </a:p>
          <a:p>
            <a:pPr>
              <a:lnSpc>
                <a:spcPct val="80000"/>
              </a:lnSpc>
            </a:pPr>
            <a:r>
              <a:rPr lang="en-US" altLang="en-US"/>
              <a:t>It is important to check the vehicle owner’s manual to see if placing items under the vehicle seat or touching it is allowed.  Some vehicles prohibit it due to potential compromise of air bag sensors.</a:t>
            </a:r>
          </a:p>
          <a:p>
            <a:pPr>
              <a:lnSpc>
                <a:spcPct val="80000"/>
              </a:lnSpc>
            </a:pPr>
            <a:endParaRPr lang="en-US" altLang="en-US"/>
          </a:p>
          <a:p>
            <a:pPr>
              <a:lnSpc>
                <a:spcPct val="80000"/>
              </a:lnSpc>
            </a:pPr>
            <a:r>
              <a:rPr lang="en-US" altLang="en-US"/>
              <a:t> </a:t>
            </a:r>
          </a:p>
          <a:p>
            <a:pPr>
              <a:spcBef>
                <a:spcPct val="0"/>
              </a:spcBef>
            </a:pPr>
            <a:endParaRPr lang="en-US" altLang="en-US"/>
          </a:p>
        </p:txBody>
      </p:sp>
      <p:sp>
        <p:nvSpPr>
          <p:cNvPr id="4" name="Slide Number Placeholder 3"/>
          <p:cNvSpPr>
            <a:spLocks noGrp="1"/>
          </p:cNvSpPr>
          <p:nvPr>
            <p:ph type="sldNum" sz="quarter" idx="10"/>
          </p:nvPr>
        </p:nvSpPr>
        <p:spPr/>
        <p:txBody>
          <a:bodyPr/>
          <a:lstStyle/>
          <a:p>
            <a:fld id="{78B99CEF-D2F5-4DAD-8A93-41F626FDB2E5}" type="slidenum">
              <a:rPr lang="en-US" smtClean="0"/>
              <a:t>43</a:t>
            </a:fld>
            <a:endParaRPr lang="en-US"/>
          </a:p>
        </p:txBody>
      </p:sp>
    </p:spTree>
    <p:extLst>
      <p:ext uri="{BB962C8B-B14F-4D97-AF65-F5344CB8AC3E}">
        <p14:creationId xmlns:p14="http://schemas.microsoft.com/office/powerpoint/2010/main" val="3785997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B99CEF-D2F5-4DAD-8A93-41F626FDB2E5}" type="slidenum">
              <a:rPr lang="en-US" smtClean="0"/>
              <a:t>44</a:t>
            </a:fld>
            <a:endParaRPr lang="en-US"/>
          </a:p>
        </p:txBody>
      </p:sp>
    </p:spTree>
    <p:extLst>
      <p:ext uri="{BB962C8B-B14F-4D97-AF65-F5344CB8AC3E}">
        <p14:creationId xmlns:p14="http://schemas.microsoft.com/office/powerpoint/2010/main" val="2716519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7EB242"/>
              </a:buClr>
            </a:pPr>
            <a:r>
              <a:rPr lang="en-US" sz="1700" b="1">
                <a:solidFill>
                  <a:srgbClr val="221E1F"/>
                </a:solidFill>
                <a:ea typeface="MS PGothic" panose="020B0600070205080204" pitchFamily="34" charset="-128"/>
                <a:cs typeface="Arial" panose="020B0604020202020204" pitchFamily="34" charset="0"/>
              </a:rPr>
              <a:t>FYI</a:t>
            </a:r>
          </a:p>
          <a:p>
            <a:pPr>
              <a:buClr>
                <a:srgbClr val="7EB242"/>
              </a:buClr>
            </a:pPr>
            <a:endParaRPr lang="en-US">
              <a:solidFill>
                <a:srgbClr val="221E1F"/>
              </a:solidFill>
              <a:ea typeface="MS PGothic" panose="020B0600070205080204" pitchFamily="34" charset="-128"/>
              <a:cs typeface="Arial" panose="020B0604020202020204" pitchFamily="34" charset="0"/>
            </a:endParaRPr>
          </a:p>
          <a:p>
            <a:pPr>
              <a:buClr>
                <a:srgbClr val="7EB242"/>
              </a:buClr>
            </a:pPr>
            <a:r>
              <a:rPr lang="en-US">
                <a:solidFill>
                  <a:srgbClr val="221E1F"/>
                </a:solidFill>
                <a:ea typeface="MS PGothic" panose="020B0600070205080204" pitchFamily="34" charset="-128"/>
                <a:cs typeface="Arial" panose="020B0604020202020204" pitchFamily="34" charset="0"/>
              </a:rPr>
              <a:t>Federal regulations mandate the right of a child with special health care needs to access equal services, including transportation to and from school.</a:t>
            </a:r>
          </a:p>
          <a:p>
            <a:pPr>
              <a:buClr>
                <a:srgbClr val="7EB242"/>
              </a:buClr>
            </a:pPr>
            <a:endParaRPr lang="en-US">
              <a:solidFill>
                <a:srgbClr val="221E1F"/>
              </a:solidFill>
              <a:ea typeface="MS PGothic" panose="020B0600070205080204" pitchFamily="34" charset="-128"/>
              <a:cs typeface="Arial" panose="020B0604020202020204" pitchFamily="34" charset="0"/>
            </a:endParaRPr>
          </a:p>
          <a:p>
            <a:pPr lvl="0"/>
            <a:r>
              <a:rPr lang="en-US" altLang="en-US"/>
              <a:t>Transportation needs, including specifics about how the child should be restrained, should be documented in the child’s Individual Education Plan (IEP). This is </a:t>
            </a:r>
            <a:r>
              <a:rPr lang="en-US"/>
              <a:t>a written plan of strategies and activities for the provision of educational services and programs for students with disabilities. If transportation is designated as a related service, a transportation representative should be a member of the IEP planning team.</a:t>
            </a:r>
          </a:p>
          <a:p>
            <a:r>
              <a:rPr lang="en-US" b="1"/>
              <a:t> </a:t>
            </a:r>
            <a:endParaRPr lang="en-US"/>
          </a:p>
          <a:p>
            <a:pPr>
              <a:buClr>
                <a:srgbClr val="7EB242"/>
              </a:buClr>
            </a:pPr>
            <a:r>
              <a:rPr lang="en-US" altLang="en-US"/>
              <a:t>Restraint selection may be determined based on the availability of seat belts on a bus. School buses 10,000 pounds and under are required to have seat belts that meet applicable federal motor vehicle safety standards.  Buses over 10,000 pounds are not required to have seat belts. </a:t>
            </a:r>
            <a:r>
              <a:rPr lang="en-US"/>
              <a:t>Some restraints must be installed with seat belts and others have installation straps that wrap around the back of the school bus seat and attach to the restraint.</a:t>
            </a:r>
          </a:p>
          <a:p>
            <a:pPr>
              <a:buClr>
                <a:srgbClr val="7EB242"/>
              </a:buClr>
            </a:pPr>
            <a:endParaRPr lang="en-US"/>
          </a:p>
          <a:p>
            <a:pPr>
              <a:buClr>
                <a:srgbClr val="7EB242"/>
              </a:buClr>
            </a:pPr>
            <a:r>
              <a:rPr lang="en-US"/>
              <a:t>The restraint shown is the STAR school bus seat from IMMI. </a:t>
            </a:r>
            <a:r>
              <a:rPr lang="en-US">
                <a:hlinkClick r:id="rId3"/>
              </a:rPr>
              <a:t>http://www.imminet.com/industries/school-bus/school-bus-safeguard</a:t>
            </a:r>
            <a:endParaRPr lang="en-US"/>
          </a:p>
          <a:p>
            <a:pPr>
              <a:buClr>
                <a:srgbClr val="7EB242"/>
              </a:buClr>
            </a:pPr>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45</a:t>
            </a:fld>
            <a:endParaRPr lang="en-US"/>
          </a:p>
        </p:txBody>
      </p:sp>
    </p:spTree>
    <p:extLst>
      <p:ext uri="{BB962C8B-B14F-4D97-AF65-F5344CB8AC3E}">
        <p14:creationId xmlns:p14="http://schemas.microsoft.com/office/powerpoint/2010/main" val="311277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these simple case studies require participants to decide if a conventional or an adaptive restraint is needed.  Participants do not have to name a particular brand or model of restraint, just a general category such as rear-facing conventional seat, car bed or large medical seat.</a:t>
            </a:r>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46</a:t>
            </a:fld>
            <a:endParaRPr lang="en-US"/>
          </a:p>
        </p:txBody>
      </p:sp>
    </p:spTree>
    <p:extLst>
      <p:ext uri="{BB962C8B-B14F-4D97-AF65-F5344CB8AC3E}">
        <p14:creationId xmlns:p14="http://schemas.microsoft.com/office/powerpoint/2010/main" val="2115670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47</a:t>
            </a:fld>
            <a:endParaRPr lang="en-US"/>
          </a:p>
        </p:txBody>
      </p:sp>
    </p:spTree>
    <p:extLst>
      <p:ext uri="{BB962C8B-B14F-4D97-AF65-F5344CB8AC3E}">
        <p14:creationId xmlns:p14="http://schemas.microsoft.com/office/powerpoint/2010/main" val="2638342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there are no conventional child restraints that can accommodate a baby who must travel lying down. In this case, a car bed is necessary.</a:t>
            </a:r>
          </a:p>
          <a:p>
            <a:endParaRPr lang="en-US"/>
          </a:p>
          <a:p>
            <a:endParaRPr lang="en-US"/>
          </a:p>
          <a:p>
            <a:r>
              <a:rPr lang="en-US" sz="1700" b="1"/>
              <a:t>FYI</a:t>
            </a:r>
          </a:p>
          <a:p>
            <a:r>
              <a:rPr lang="en-US"/>
              <a:t>The baby in the picture is 3 weeks old with myelomeningocele. The child is traveling prone in the Hope car bed to prevent pressure being placed on the surgical site.  This car bed offers a “restraint bag” that can be used instead of a harness to secure the child.</a:t>
            </a:r>
          </a:p>
          <a:p>
            <a:r>
              <a:rPr lang="en-US"/>
              <a:t>  </a:t>
            </a:r>
          </a:p>
          <a:p>
            <a:r>
              <a:rPr lang="en-US"/>
              <a:t>Myelomeningocele or </a:t>
            </a:r>
            <a:r>
              <a:rPr lang="en-US" err="1"/>
              <a:t>spina</a:t>
            </a:r>
            <a:r>
              <a:rPr lang="en-US"/>
              <a:t> bifida is a birth defect of the spine resulting from abnormal closure of the neural tube during early formation of the central nervous system. At the location of the opening, nerve development is adversely affected and the formation of bone, muscle and skin around the spinal cord is affected. A sac, called a </a:t>
            </a:r>
            <a:r>
              <a:rPr lang="en-US" err="1"/>
              <a:t>cele</a:t>
            </a:r>
            <a:r>
              <a:rPr lang="en-US"/>
              <a:t>, is created at the opening. The </a:t>
            </a:r>
            <a:r>
              <a:rPr lang="en-US" err="1"/>
              <a:t>cele</a:t>
            </a:r>
            <a:r>
              <a:rPr lang="en-US"/>
              <a:t> can be covered by a thin layer of nerve tissue and sometimes by skin. The location of the </a:t>
            </a:r>
            <a:r>
              <a:rPr lang="en-US" u="sng" err="1"/>
              <a:t>cele</a:t>
            </a:r>
            <a:r>
              <a:rPr lang="en-US"/>
              <a:t> determines the extent of nerve damage. In general, the higher the location of the </a:t>
            </a:r>
            <a:r>
              <a:rPr lang="en-US" err="1"/>
              <a:t>cele</a:t>
            </a:r>
            <a:r>
              <a:rPr lang="en-US"/>
              <a:t>, the more nerves are involved and the greater the damage. </a:t>
            </a:r>
          </a:p>
        </p:txBody>
      </p:sp>
      <p:sp>
        <p:nvSpPr>
          <p:cNvPr id="4" name="Slide Number Placeholder 3"/>
          <p:cNvSpPr>
            <a:spLocks noGrp="1"/>
          </p:cNvSpPr>
          <p:nvPr>
            <p:ph type="sldNum" sz="quarter" idx="10"/>
          </p:nvPr>
        </p:nvSpPr>
        <p:spPr/>
        <p:txBody>
          <a:bodyPr/>
          <a:lstStyle/>
          <a:p>
            <a:fld id="{78B99CEF-D2F5-4DAD-8A93-41F626FDB2E5}" type="slidenum">
              <a:rPr lang="en-US" smtClean="0"/>
              <a:t>48</a:t>
            </a:fld>
            <a:endParaRPr lang="en-US"/>
          </a:p>
        </p:txBody>
      </p:sp>
    </p:spTree>
    <p:extLst>
      <p:ext uri="{BB962C8B-B14F-4D97-AF65-F5344CB8AC3E}">
        <p14:creationId xmlns:p14="http://schemas.microsoft.com/office/powerpoint/2010/main" val="1760689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49</a:t>
            </a:fld>
            <a:endParaRPr lang="en-US"/>
          </a:p>
        </p:txBody>
      </p:sp>
    </p:spTree>
    <p:extLst>
      <p:ext uri="{BB962C8B-B14F-4D97-AF65-F5344CB8AC3E}">
        <p14:creationId xmlns:p14="http://schemas.microsoft.com/office/powerpoint/2010/main" val="3400352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sz="1700" b="1"/>
          </a:p>
          <a:p>
            <a:r>
              <a:rPr lang="en-US"/>
              <a:t>The large medical seat shown is the Roosevelt by Merritt Manufacturing.  Merritt Manufacturing is one of the few large medical seats to offer anti-escapism features. These accessories can only be used with the Roosevelt.</a:t>
            </a:r>
          </a:p>
          <a:p>
            <a:endParaRPr lang="en-US"/>
          </a:p>
          <a:p>
            <a:r>
              <a:rPr lang="en-US"/>
              <a:t>Top oval</a:t>
            </a:r>
            <a:r>
              <a:rPr lang="en-US" baseline="0"/>
              <a:t> shows the locking chest clip with plastic key feature. This also has a strap that goes behind the child’s neck to prevent the chest clip from being pulled down, as well as a lock to prevent unbuckling.</a:t>
            </a:r>
          </a:p>
          <a:p>
            <a:endParaRPr lang="en-US" baseline="0"/>
          </a:p>
          <a:p>
            <a:r>
              <a:rPr lang="en-US" baseline="0"/>
              <a:t>Lower oval shows the buckle guard. This feature has an opening for a “key” (plastic post) in the middle and an opening at the bottom to allow caregivers access to the button for unbuckling, but occupants are unable to reach the required angle to unbuckle themselves.  </a:t>
            </a:r>
          </a:p>
          <a:p>
            <a:endParaRPr lang="en-US" baseline="0"/>
          </a:p>
          <a:p>
            <a:r>
              <a:rPr lang="en-US" baseline="0"/>
              <a:t>These particular anti-escapism</a:t>
            </a:r>
            <a:r>
              <a:rPr lang="en-US"/>
              <a:t> features are exclusive to the Roosevelt large medical seat.</a:t>
            </a:r>
          </a:p>
        </p:txBody>
      </p:sp>
      <p:sp>
        <p:nvSpPr>
          <p:cNvPr id="4" name="Slide Number Placeholder 3"/>
          <p:cNvSpPr>
            <a:spLocks noGrp="1"/>
          </p:cNvSpPr>
          <p:nvPr>
            <p:ph type="sldNum" sz="quarter" idx="10"/>
          </p:nvPr>
        </p:nvSpPr>
        <p:spPr/>
        <p:txBody>
          <a:bodyPr/>
          <a:lstStyle/>
          <a:p>
            <a:fld id="{78B99CEF-D2F5-4DAD-8A93-41F626FDB2E5}" type="slidenum">
              <a:rPr lang="en-US" smtClean="0"/>
              <a:t>50</a:t>
            </a:fld>
            <a:endParaRPr lang="en-US"/>
          </a:p>
        </p:txBody>
      </p:sp>
    </p:spTree>
    <p:extLst>
      <p:ext uri="{BB962C8B-B14F-4D97-AF65-F5344CB8AC3E}">
        <p14:creationId xmlns:p14="http://schemas.microsoft.com/office/powerpoint/2010/main" val="138678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51</a:t>
            </a:fld>
            <a:endParaRPr lang="en-US"/>
          </a:p>
        </p:txBody>
      </p:sp>
    </p:spTree>
    <p:extLst>
      <p:ext uri="{BB962C8B-B14F-4D97-AF65-F5344CB8AC3E}">
        <p14:creationId xmlns:p14="http://schemas.microsoft.com/office/powerpoint/2010/main" val="367698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a rear-facing car seat will be the best option for this child. The back of the car seat will support the child’s head, neck and back.</a:t>
            </a:r>
          </a:p>
          <a:p>
            <a:endParaRPr lang="en-US"/>
          </a:p>
          <a:p>
            <a:r>
              <a:rPr lang="en-US" sz="1700" b="1"/>
              <a:t>FYI</a:t>
            </a:r>
          </a:p>
          <a:p>
            <a:endParaRPr lang="en-US" b="1"/>
          </a:p>
          <a:p>
            <a:r>
              <a:rPr lang="en-US"/>
              <a:t>Although the car seat shown is outdated, the concept of rear-facing longer for children with special health care needs remains the same.  The National Center has not replaced this photo with a newer one to date.</a:t>
            </a:r>
          </a:p>
        </p:txBody>
      </p:sp>
      <p:sp>
        <p:nvSpPr>
          <p:cNvPr id="4" name="Slide Number Placeholder 3"/>
          <p:cNvSpPr>
            <a:spLocks noGrp="1"/>
          </p:cNvSpPr>
          <p:nvPr>
            <p:ph type="sldNum" sz="quarter" idx="10"/>
          </p:nvPr>
        </p:nvSpPr>
        <p:spPr/>
        <p:txBody>
          <a:bodyPr/>
          <a:lstStyle/>
          <a:p>
            <a:fld id="{78B99CEF-D2F5-4DAD-8A93-41F626FDB2E5}" type="slidenum">
              <a:rPr lang="en-US" smtClean="0"/>
              <a:t>52</a:t>
            </a:fld>
            <a:endParaRPr lang="en-US"/>
          </a:p>
        </p:txBody>
      </p:sp>
    </p:spTree>
    <p:extLst>
      <p:ext uri="{BB962C8B-B14F-4D97-AF65-F5344CB8AC3E}">
        <p14:creationId xmlns:p14="http://schemas.microsoft.com/office/powerpoint/2010/main" val="198685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b="1"/>
          </a:p>
          <a:p>
            <a:r>
              <a:rPr lang="en-US"/>
              <a:t>Hospitals may be hesitant to incorporate adaptive transportation practices due to concerns about liability.  However, failure to provide appropriate education and/or resources can increase the risk of liability.  </a:t>
            </a:r>
          </a:p>
          <a:p>
            <a:endParaRPr lang="en-US"/>
          </a:p>
          <a:p>
            <a:r>
              <a:rPr lang="en-US"/>
              <a:t>Provide participants with a copy of the </a:t>
            </a:r>
            <a:r>
              <a:rPr lang="en-US" b="1"/>
              <a:t>CHECKLIST FOR HOSPITAL DISCHARGE RECOMMENDATIONS FOR SAFE TRANSPORTATION OF CHILDREN</a:t>
            </a:r>
            <a:r>
              <a:rPr lang="en-US" sz="1100" b="1"/>
              <a:t>, </a:t>
            </a:r>
            <a:r>
              <a:rPr lang="en-US"/>
              <a:t>which is in your toolkit.  </a:t>
            </a:r>
          </a:p>
          <a:p>
            <a:endParaRPr lang="en-US"/>
          </a:p>
          <a:p>
            <a:endParaRPr lang="en-US"/>
          </a:p>
          <a:p>
            <a:r>
              <a:rPr lang="en-US"/>
              <a:t>If you would like a better understanding of ways to minimize liability, view “A Discussion on Liability for the Person Conducting Community Education Programs,”</a:t>
            </a:r>
          </a:p>
          <a:p>
            <a:r>
              <a:rPr lang="en-US"/>
              <a:t>a National CPS Board You-Tube series at </a:t>
            </a:r>
            <a:r>
              <a:rPr lang="en-US">
                <a:hlinkClick r:id="rId3"/>
              </a:rPr>
              <a:t>www.cpsboard.org</a:t>
            </a:r>
            <a:r>
              <a:rPr lang="en-US"/>
              <a:t>.  Please share the website with participants.</a:t>
            </a:r>
          </a:p>
          <a:p>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5</a:t>
            </a:fld>
            <a:endParaRPr lang="en-US"/>
          </a:p>
        </p:txBody>
      </p:sp>
    </p:spTree>
    <p:extLst>
      <p:ext uri="{BB962C8B-B14F-4D97-AF65-F5344CB8AC3E}">
        <p14:creationId xmlns:p14="http://schemas.microsoft.com/office/powerpoint/2010/main" val="1953097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r>
              <a:rPr lang="en-US"/>
              <a:t>This is a section header slide.</a:t>
            </a:r>
          </a:p>
        </p:txBody>
      </p:sp>
      <p:sp>
        <p:nvSpPr>
          <p:cNvPr id="4" name="Slide Number Placeholder 3"/>
          <p:cNvSpPr>
            <a:spLocks noGrp="1"/>
          </p:cNvSpPr>
          <p:nvPr>
            <p:ph type="sldNum" sz="quarter" idx="10"/>
          </p:nvPr>
        </p:nvSpPr>
        <p:spPr/>
        <p:txBody>
          <a:bodyPr/>
          <a:lstStyle/>
          <a:p>
            <a:fld id="{78B99CEF-D2F5-4DAD-8A93-41F626FDB2E5}" type="slidenum">
              <a:rPr lang="en-US" smtClean="0"/>
              <a:t>53</a:t>
            </a:fld>
            <a:endParaRPr lang="en-US"/>
          </a:p>
        </p:txBody>
      </p:sp>
    </p:spTree>
    <p:extLst>
      <p:ext uri="{BB962C8B-B14F-4D97-AF65-F5344CB8AC3E}">
        <p14:creationId xmlns:p14="http://schemas.microsoft.com/office/powerpoint/2010/main" val="3009215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54</a:t>
            </a:fld>
            <a:endParaRPr lang="en-US"/>
          </a:p>
        </p:txBody>
      </p:sp>
    </p:spTree>
    <p:extLst>
      <p:ext uri="{BB962C8B-B14F-4D97-AF65-F5344CB8AC3E}">
        <p14:creationId xmlns:p14="http://schemas.microsoft.com/office/powerpoint/2010/main" val="483371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a:p>
          <a:p>
            <a:r>
              <a:rPr lang="en-US"/>
              <a:t>The checklist from the Children’s Hospital Association is based on a more detailed document, </a:t>
            </a:r>
            <a:r>
              <a:rPr lang="en-US" b="1"/>
              <a:t>Hospital Discharge Recommendations for Safe Transportation of Children.</a:t>
            </a:r>
          </a:p>
          <a:p>
            <a:r>
              <a:rPr lang="en-US"/>
              <a:t>The best practice recommendations were developed by an expert working group convened by the National Highway Traffic Safety Administration, March 25, 2014.</a:t>
            </a:r>
          </a:p>
          <a:p>
            <a:r>
              <a:rPr lang="en-US"/>
              <a:t>The expert work group included the National Child Passenger Safety Board, the National Highway Traffic Safety Administration, the National Safety Council, the Children’s Hospital Association and the American Academy of Pediatrics.</a:t>
            </a:r>
          </a:p>
          <a:p>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55</a:t>
            </a:fld>
            <a:endParaRPr lang="en-US"/>
          </a:p>
        </p:txBody>
      </p:sp>
      <p:sp>
        <p:nvSpPr>
          <p:cNvPr id="5" name="Slide Image Placeholder 1"/>
          <p:cNvSpPr txBox="1">
            <a:spLocks noRot="1" noChangeAspect="1"/>
          </p:cNvSpPr>
          <p:nvPr/>
        </p:nvSpPr>
        <p:spPr>
          <a:xfrm>
            <a:off x="1192695" y="708285"/>
            <a:ext cx="4850296" cy="3600450"/>
          </a:xfrm>
          <a:prstGeom prst="rect">
            <a:avLst/>
          </a:prstGeom>
          <a:noFill/>
          <a:ln w="12700">
            <a:solidFill>
              <a:prstClr val="black"/>
            </a:solidFill>
          </a:ln>
        </p:spPr>
      </p:sp>
    </p:spTree>
    <p:extLst>
      <p:ext uri="{BB962C8B-B14F-4D97-AF65-F5344CB8AC3E}">
        <p14:creationId xmlns:p14="http://schemas.microsoft.com/office/powerpoint/2010/main" val="2882608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search for CPSTs who have taken the adaptive training STAC course by clicking on the “Find a Tech.” On the search form, click on “Special Needs” in the Extra Training field. </a:t>
            </a:r>
          </a:p>
        </p:txBody>
      </p:sp>
      <p:sp>
        <p:nvSpPr>
          <p:cNvPr id="4" name="Slide Number Placeholder 3"/>
          <p:cNvSpPr>
            <a:spLocks noGrp="1"/>
          </p:cNvSpPr>
          <p:nvPr>
            <p:ph type="sldNum" sz="quarter" idx="10"/>
          </p:nvPr>
        </p:nvSpPr>
        <p:spPr/>
        <p:txBody>
          <a:bodyPr/>
          <a:lstStyle/>
          <a:p>
            <a:fld id="{78B99CEF-D2F5-4DAD-8A93-41F626FDB2E5}" type="slidenum">
              <a:rPr lang="en-US" smtClean="0"/>
              <a:t>56</a:t>
            </a:fld>
            <a:endParaRPr lang="en-US"/>
          </a:p>
        </p:txBody>
      </p:sp>
    </p:spTree>
    <p:extLst>
      <p:ext uri="{BB962C8B-B14F-4D97-AF65-F5344CB8AC3E}">
        <p14:creationId xmlns:p14="http://schemas.microsoft.com/office/powerpoint/2010/main" val="21404690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57</a:t>
            </a:fld>
            <a:endParaRPr lang="en-US"/>
          </a:p>
        </p:txBody>
      </p:sp>
    </p:spTree>
    <p:extLst>
      <p:ext uri="{BB962C8B-B14F-4D97-AF65-F5344CB8AC3E}">
        <p14:creationId xmlns:p14="http://schemas.microsoft.com/office/powerpoint/2010/main" val="2603132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t>FYI</a:t>
            </a:r>
          </a:p>
          <a:p>
            <a:endParaRPr lang="en-US"/>
          </a:p>
          <a:p>
            <a:r>
              <a:rPr lang="en-US"/>
              <a:t>The National Center for the Safe Transportation of Children with Special Healthcare Needs is housed under the Automotive Safety Program, Indiana University School of Medicine, Indianapolis, IN.</a:t>
            </a:r>
          </a:p>
        </p:txBody>
      </p:sp>
      <p:sp>
        <p:nvSpPr>
          <p:cNvPr id="4" name="Slide Number Placeholder 3"/>
          <p:cNvSpPr>
            <a:spLocks noGrp="1"/>
          </p:cNvSpPr>
          <p:nvPr>
            <p:ph type="sldNum" sz="quarter" idx="10"/>
          </p:nvPr>
        </p:nvSpPr>
        <p:spPr/>
        <p:txBody>
          <a:bodyPr/>
          <a:lstStyle/>
          <a:p>
            <a:fld id="{78B99CEF-D2F5-4DAD-8A93-41F626FDB2E5}" type="slidenum">
              <a:rPr lang="en-US" smtClean="0"/>
              <a:t>58</a:t>
            </a:fld>
            <a:endParaRPr lang="en-US"/>
          </a:p>
        </p:txBody>
      </p:sp>
    </p:spTree>
    <p:extLst>
      <p:ext uri="{BB962C8B-B14F-4D97-AF65-F5344CB8AC3E}">
        <p14:creationId xmlns:p14="http://schemas.microsoft.com/office/powerpoint/2010/main" val="278915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a:p>
          <a:p>
            <a:r>
              <a:rPr lang="en-US" i="1"/>
              <a:t>Safe Travel for All Children </a:t>
            </a:r>
            <a:r>
              <a:rPr lang="en-US"/>
              <a:t>is an enrichment course for CPSTs. It  combines classroom lectures and discussions with hands-on exercises. The training includes a proficiency skills check-off exercise that evaluates the participant’s ability to assess appropriate restraint devices and to demonstrate proper use and installation.</a:t>
            </a:r>
          </a:p>
          <a:p>
            <a:endParaRPr lang="en-US"/>
          </a:p>
          <a:p>
            <a:r>
              <a:rPr lang="en-US"/>
              <a:t>Information about the course as well as scheduled courses can be found at https://preventinjury.pediatrics.iu.edu.</a:t>
            </a:r>
          </a:p>
          <a:p>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59</a:t>
            </a:fld>
            <a:endParaRPr lang="en-US"/>
          </a:p>
        </p:txBody>
      </p:sp>
    </p:spTree>
    <p:extLst>
      <p:ext uri="{BB962C8B-B14F-4D97-AF65-F5344CB8AC3E}">
        <p14:creationId xmlns:p14="http://schemas.microsoft.com/office/powerpoint/2010/main" val="300964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a:p>
          <a:p>
            <a:r>
              <a:rPr lang="en-US"/>
              <a:t>This brochure describes the services offered by the National Center for the Safe Transportation of Children with Special Health Care Needs.  It opens into a poster of special needs restraints.  </a:t>
            </a:r>
          </a:p>
          <a:p>
            <a:endParaRPr lang="en-US"/>
          </a:p>
          <a:p>
            <a:r>
              <a:rPr lang="en-US"/>
              <a:t>The brochure can be ordered free of charge from https://preventinjury.pediatrics.iu.edu .  Quantities are limited to 20.  It can also be downloaded directly from the website.</a:t>
            </a:r>
          </a:p>
          <a:p>
            <a:endParaRPr lang="en-US"/>
          </a:p>
          <a:p>
            <a:r>
              <a:rPr lang="en-US"/>
              <a:t>CPSTs are encouraged to order copies of the brochures to hand out during the in-service.  It takes approximately 2-3 weeks for orders to be processed.</a:t>
            </a:r>
          </a:p>
        </p:txBody>
      </p:sp>
      <p:sp>
        <p:nvSpPr>
          <p:cNvPr id="4" name="Slide Number Placeholder 3"/>
          <p:cNvSpPr>
            <a:spLocks noGrp="1"/>
          </p:cNvSpPr>
          <p:nvPr>
            <p:ph type="sldNum" sz="quarter" idx="10"/>
          </p:nvPr>
        </p:nvSpPr>
        <p:spPr/>
        <p:txBody>
          <a:bodyPr/>
          <a:lstStyle/>
          <a:p>
            <a:fld id="{78B99CEF-D2F5-4DAD-8A93-41F626FDB2E5}" type="slidenum">
              <a:rPr lang="en-US" smtClean="0"/>
              <a:t>60</a:t>
            </a:fld>
            <a:endParaRPr lang="en-US"/>
          </a:p>
        </p:txBody>
      </p:sp>
    </p:spTree>
    <p:extLst>
      <p:ext uri="{BB962C8B-B14F-4D97-AF65-F5344CB8AC3E}">
        <p14:creationId xmlns:p14="http://schemas.microsoft.com/office/powerpoint/2010/main" val="4241551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61</a:t>
            </a:fld>
            <a:endParaRPr lang="en-US"/>
          </a:p>
        </p:txBody>
      </p:sp>
    </p:spTree>
    <p:extLst>
      <p:ext uri="{BB962C8B-B14F-4D97-AF65-F5344CB8AC3E}">
        <p14:creationId xmlns:p14="http://schemas.microsoft.com/office/powerpoint/2010/main" val="22804504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62</a:t>
            </a:fld>
            <a:endParaRPr lang="en-US"/>
          </a:p>
        </p:txBody>
      </p:sp>
    </p:spTree>
    <p:extLst>
      <p:ext uri="{BB962C8B-B14F-4D97-AF65-F5344CB8AC3E}">
        <p14:creationId xmlns:p14="http://schemas.microsoft.com/office/powerpoint/2010/main" val="3273237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involve everyone who plays a role in caring for a child in discussions about transportation options.  </a:t>
            </a:r>
          </a:p>
          <a:p>
            <a:endParaRPr lang="en-US"/>
          </a:p>
          <a:p>
            <a:r>
              <a:rPr lang="en-US"/>
              <a:t>This photo shows (l-r) the baby’s nurse, mom, occupational therapist and pediatrician.  The occupational therapist and pediatrician are also certified child passenger safety technicians.</a:t>
            </a:r>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6</a:t>
            </a:fld>
            <a:endParaRPr lang="en-US"/>
          </a:p>
        </p:txBody>
      </p:sp>
    </p:spTree>
    <p:extLst>
      <p:ext uri="{BB962C8B-B14F-4D97-AF65-F5344CB8AC3E}">
        <p14:creationId xmlns:p14="http://schemas.microsoft.com/office/powerpoint/2010/main" val="2753422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00A4E6-474A-4507-AD63-4096CDD4381A}" type="slidenum">
              <a:rPr lang="en-US" smtClean="0"/>
              <a:t>63</a:t>
            </a:fld>
            <a:endParaRPr lang="en-US"/>
          </a:p>
        </p:txBody>
      </p:sp>
    </p:spTree>
    <p:extLst>
      <p:ext uri="{BB962C8B-B14F-4D97-AF65-F5344CB8AC3E}">
        <p14:creationId xmlns:p14="http://schemas.microsoft.com/office/powerpoint/2010/main" val="2271745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a:t>FYI</a:t>
            </a:r>
          </a:p>
          <a:p>
            <a:endParaRPr lang="en-US"/>
          </a:p>
          <a:p>
            <a:r>
              <a:rPr lang="en-US"/>
              <a:t>Rehabilitation therapists, including occupational therapists and physical therapists, are responsible for assessing a child’s physical capabilities and determining ways to improve a child’s interaction with their environment.  They are essential members of a child’s medical team and often work with children who have involved positioning needs.  An occupational therapist or physical therapist can offer individualized positioning guidelines if questions arise regarding how to position a child in a child safety seat.  </a:t>
            </a:r>
          </a:p>
          <a:p>
            <a:r>
              <a:rPr lang="en-US"/>
              <a:t>Some hospital-based car seat programs utilize therapists who are certified child passenger safety technicians.  Involvement by therapists allows a car seat program to offer more comprehensive services to a wider age range of children, in both inpatient and outpatient settings.  Therapists are able to bill third-party payers such as private insurance and Medicaid for their services.  </a:t>
            </a:r>
          </a:p>
          <a:p>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7</a:t>
            </a:fld>
            <a:endParaRPr lang="en-US"/>
          </a:p>
        </p:txBody>
      </p:sp>
    </p:spTree>
    <p:extLst>
      <p:ext uri="{BB962C8B-B14F-4D97-AF65-F5344CB8AC3E}">
        <p14:creationId xmlns:p14="http://schemas.microsoft.com/office/powerpoint/2010/main" val="154091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Explain that it is not always necessary to know a child’s medical condition or diagnosis. However, it is necessary to know how a child must be positioned during transport.</a:t>
            </a:r>
          </a:p>
          <a:p>
            <a:endParaRPr lang="en-US" altLang="en-US"/>
          </a:p>
          <a:p>
            <a:r>
              <a:rPr lang="en-US"/>
              <a:t>Once the recommended position is identified, restraints that are capable of accommodating the child’s needs can be considered.</a:t>
            </a:r>
          </a:p>
          <a:p>
            <a:endParaRPr lang="en-US"/>
          </a:p>
          <a:p>
            <a:r>
              <a:rPr lang="en-US"/>
              <a:t>Please note:</a:t>
            </a:r>
            <a:r>
              <a:rPr lang="en-US" baseline="0"/>
              <a:t>  This is not a safe sleep position shown in this photo.  </a:t>
            </a:r>
            <a:endParaRPr lang="en-US"/>
          </a:p>
          <a:p>
            <a:endParaRPr lang="en-US" altLang="en-US"/>
          </a:p>
          <a:p>
            <a:r>
              <a:rPr lang="en-US" altLang="en-US" sz="1500" b="1"/>
              <a:t>FYI</a:t>
            </a:r>
          </a:p>
          <a:p>
            <a:r>
              <a:rPr lang="en-US" altLang="en-US"/>
              <a:t>For example, can the child tolerate sitting in a semi-upright position; does the child have to lie flat and if so, on the child’s back (supine),  stomach (prone) or side?</a:t>
            </a:r>
          </a:p>
          <a:p>
            <a:endParaRPr lang="en-US" altLang="en-US">
              <a:solidFill>
                <a:srgbClr val="FF0000"/>
              </a:solidFill>
            </a:endParaRPr>
          </a:p>
          <a:p>
            <a:r>
              <a:rPr lang="en-US" altLang="en-US"/>
              <a:t>Due to concerns of SIDS, babies should only be positioned prone in a car bed when medically necessary and on the advice/order of a physician.</a:t>
            </a:r>
          </a:p>
          <a:p>
            <a:endParaRPr lang="en-US" altLang="en-US"/>
          </a:p>
          <a:p>
            <a:r>
              <a:rPr lang="en-US" altLang="en-US"/>
              <a:t>There are very few options that allow a child to travel side-lying: the Angel Ride car bed, Hope car bed, and modified EZ-ON vest.</a:t>
            </a:r>
          </a:p>
          <a:p>
            <a:endParaRPr lang="en-US" altLang="en-US"/>
          </a:p>
          <a:p>
            <a:r>
              <a:rPr lang="en-US" altLang="en-US"/>
              <a:t>Is an older child able to sit upright forward facing without extra support?</a:t>
            </a:r>
          </a:p>
          <a:p>
            <a:endParaRPr lang="en-US" altLang="en-US"/>
          </a:p>
          <a:p>
            <a:endParaRPr lang="en-US" alt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8</a:t>
            </a:fld>
            <a:endParaRPr lang="en-US"/>
          </a:p>
        </p:txBody>
      </p:sp>
    </p:spTree>
    <p:extLst>
      <p:ext uri="{BB962C8B-B14F-4D97-AF65-F5344CB8AC3E}">
        <p14:creationId xmlns:p14="http://schemas.microsoft.com/office/powerpoint/2010/main" val="84986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the section highlighted in red gives the specific code number after the description of services.  If the evaluation codes can’t be seen well enough, they are as follows:</a:t>
            </a:r>
          </a:p>
          <a:p>
            <a:r>
              <a:rPr lang="en-US"/>
              <a:t>Low Complexity 	97165 OT code  / 97161 PT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Medium Complexity	97166 OT code  / 97162 PT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High Complexity	97167 OT code  / 97163 PT code</a:t>
            </a:r>
          </a:p>
          <a:p>
            <a:r>
              <a:rPr lang="en-US"/>
              <a:t>Self Care/Home Instruction    97535 OT code &amp; PT code</a:t>
            </a:r>
          </a:p>
          <a:p>
            <a:r>
              <a:rPr lang="en-US" sz="1700" b="0"/>
              <a:t>Re-Evaluation 		97168 OT code  / 97164 PT code</a:t>
            </a:r>
          </a:p>
          <a:p>
            <a:endParaRPr lang="en-US" sz="1700" b="0"/>
          </a:p>
          <a:p>
            <a:r>
              <a:rPr lang="en-US" sz="1700" b="1"/>
              <a:t>FYI</a:t>
            </a:r>
          </a:p>
          <a:p>
            <a:endParaRPr lang="en-US"/>
          </a:p>
          <a:p>
            <a:r>
              <a:rPr lang="en-US"/>
              <a:t>CPT codes are universal and communicate uniform information about medical services and procedures to health care payers. They identify services rendered rather than patient diagnoses.</a:t>
            </a:r>
          </a:p>
          <a:p>
            <a:endParaRPr lang="en-US"/>
          </a:p>
          <a:p>
            <a:r>
              <a:rPr lang="en-US"/>
              <a:t>Without these codes, health care providers would have a hard time getting paid for their services. This is one reason why many hospital car seat programs utilize therapists who are CPSTs.</a:t>
            </a:r>
          </a:p>
          <a:p>
            <a:endParaRPr lang="en-US"/>
          </a:p>
          <a:p>
            <a:r>
              <a:rPr lang="en-US"/>
              <a:t>CPT stands for Current Procedural Terminology.</a:t>
            </a:r>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78B99CEF-D2F5-4DAD-8A93-41F626FDB2E5}" type="slidenum">
              <a:rPr lang="en-US" smtClean="0"/>
              <a:t>9</a:t>
            </a:fld>
            <a:endParaRPr lang="en-US"/>
          </a:p>
        </p:txBody>
      </p:sp>
    </p:spTree>
    <p:extLst>
      <p:ext uri="{BB962C8B-B14F-4D97-AF65-F5344CB8AC3E}">
        <p14:creationId xmlns:p14="http://schemas.microsoft.com/office/powerpoint/2010/main" val="913129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19200"/>
            <a:ext cx="7772400" cy="106680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124200"/>
            <a:ext cx="6400800" cy="1447800"/>
          </a:xfrm>
          <a:prstGeom prst="rect">
            <a:avLst/>
          </a:prstGeo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lvl1pPr>
          </a:lstStyle>
          <a:p>
            <a:fld id="{9B84F02E-A532-48BA-8418-F680C146347E}" type="slidenum">
              <a:rPr lang="en-US" smtClean="0"/>
              <a:pPr/>
              <a:t>‹#›</a:t>
            </a:fld>
            <a:endParaRPr lang="en-US"/>
          </a:p>
        </p:txBody>
      </p:sp>
      <p:pic>
        <p:nvPicPr>
          <p:cNvPr id="7" name="Picture 6"/>
          <p:cNvPicPr>
            <a:picLocks noChangeAspect="1"/>
          </p:cNvPicPr>
          <p:nvPr userDrawn="1"/>
        </p:nvPicPr>
        <p:blipFill>
          <a:blip r:embed="rId2"/>
          <a:stretch>
            <a:fillRect/>
          </a:stretch>
        </p:blipFill>
        <p:spPr>
          <a:xfrm rot="16200000">
            <a:off x="4554832" y="1998368"/>
            <a:ext cx="186736" cy="1066800"/>
          </a:xfrm>
          <a:prstGeom prst="rect">
            <a:avLst/>
          </a:prstGeom>
        </p:spPr>
      </p:pic>
      <p:grpSp>
        <p:nvGrpSpPr>
          <p:cNvPr id="9" name="Group 8"/>
          <p:cNvGrpSpPr/>
          <p:nvPr userDrawn="1"/>
        </p:nvGrpSpPr>
        <p:grpSpPr>
          <a:xfrm>
            <a:off x="3136900" y="4800600"/>
            <a:ext cx="3111500" cy="783570"/>
            <a:chOff x="3429000" y="4953000"/>
            <a:chExt cx="3111500" cy="78357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4953000"/>
              <a:ext cx="914400" cy="783570"/>
            </a:xfrm>
            <a:prstGeom prst="rect">
              <a:avLst/>
            </a:prstGeom>
          </p:spPr>
        </p:pic>
        <p:pic>
          <p:nvPicPr>
            <p:cNvPr id="10" name="Picture 9" descr="ASP Logo.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00600" y="5029200"/>
              <a:ext cx="1739900" cy="652463"/>
            </a:xfrm>
            <a:prstGeom prst="rect">
              <a:avLst/>
            </a:prstGeom>
          </p:spPr>
        </p:pic>
        <p:cxnSp>
          <p:nvCxnSpPr>
            <p:cNvPr id="12" name="Straight Connector 11"/>
            <p:cNvCxnSpPr/>
            <p:nvPr userDrawn="1"/>
          </p:nvCxnSpPr>
          <p:spPr>
            <a:xfrm>
              <a:off x="4572000" y="4953000"/>
              <a:ext cx="0" cy="762000"/>
            </a:xfrm>
            <a:prstGeom prst="line">
              <a:avLst/>
            </a:prstGeom>
            <a:ln w="6350" cmpd="sng">
              <a:solidFill>
                <a:srgbClr val="4D616C"/>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22376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04671-71C1-384A-B555-57A0E34BE6A5}" type="datetime1">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208753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54AFF-ABB8-7D4E-8F8D-88898B95472B}" type="datetime1">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15933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a:prstGeom prst="rect">
            <a:avLst/>
          </a:prstGeom>
        </p:spPr>
        <p:txBody>
          <a:bodyPr>
            <a:normAutofit/>
          </a:bodyPr>
          <a:lstStyle>
            <a:lvl1pPr algn="ctr">
              <a:defRPr sz="4000" b="1">
                <a:solidFill>
                  <a:srgbClr val="0095DA"/>
                </a:solidFill>
              </a:defRPr>
            </a:lvl1pPr>
          </a:lstStyle>
          <a:p>
            <a:r>
              <a:rPr lang="en-US"/>
              <a:t>Click to edit Master title style</a:t>
            </a:r>
          </a:p>
        </p:txBody>
      </p:sp>
      <p:sp>
        <p:nvSpPr>
          <p:cNvPr id="3" name="Content Placeholder 2"/>
          <p:cNvSpPr>
            <a:spLocks noGrp="1"/>
          </p:cNvSpPr>
          <p:nvPr>
            <p:ph idx="1"/>
          </p:nvPr>
        </p:nvSpPr>
        <p:spPr>
          <a:xfrm>
            <a:off x="1295401" y="1600200"/>
            <a:ext cx="6705599" cy="4525963"/>
          </a:xfrm>
          <a:prstGeom prst="rect">
            <a:avLst/>
          </a:prstGeom>
        </p:spPr>
        <p:txBody>
          <a:bodyPr>
            <a:normAutofit/>
          </a:bodyPr>
          <a:lstStyle>
            <a:lvl1pPr marL="342900" indent="-342900">
              <a:buClr>
                <a:srgbClr val="7EB242"/>
              </a:buClr>
              <a:buFont typeface="Calibri" pitchFamily="34" charset="0"/>
              <a:buChar char="•"/>
              <a:defRPr sz="2400">
                <a:solidFill>
                  <a:srgbClr val="4D616C"/>
                </a:solidFill>
              </a:defRPr>
            </a:lvl1pPr>
            <a:lvl2pPr marL="742950" indent="-285750">
              <a:buClr>
                <a:srgbClr val="EF374E"/>
              </a:buClr>
              <a:buFont typeface="Arial" pitchFamily="34" charset="0"/>
              <a:buChar char="•"/>
              <a:defRPr sz="2000">
                <a:solidFill>
                  <a:srgbClr val="4D616C"/>
                </a:solidFill>
              </a:defRPr>
            </a:lvl2pPr>
            <a:lvl3pPr>
              <a:buClr>
                <a:srgbClr val="FCB316"/>
              </a:buClr>
              <a:defRPr sz="1800">
                <a:solidFill>
                  <a:srgbClr val="4D616C"/>
                </a:solidFill>
              </a:defRPr>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1200">
                <a:solidFill>
                  <a:srgbClr val="FFFFFF"/>
                </a:solidFill>
              </a:defRPr>
            </a:lvl1pPr>
          </a:lstStyle>
          <a:p>
            <a:fld id="{3A7B9F9F-9C84-43A4-A70F-C0C4DFF00504}" type="slidenum">
              <a:rPr lang="en-US" smtClean="0"/>
              <a:pPr/>
              <a:t>‹#›</a:t>
            </a:fld>
            <a:endParaRPr lang="en-US"/>
          </a:p>
        </p:txBody>
      </p:sp>
      <p:sp>
        <p:nvSpPr>
          <p:cNvPr id="8" name="Rectangle 7"/>
          <p:cNvSpPr/>
          <p:nvPr userDrawn="1"/>
        </p:nvSpPr>
        <p:spPr>
          <a:xfrm>
            <a:off x="1371600" y="1255373"/>
            <a:ext cx="7772400" cy="45719"/>
          </a:xfrm>
          <a:prstGeom prst="rect">
            <a:avLst/>
          </a:prstGeom>
          <a:solidFill>
            <a:srgbClr val="0095D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tretch>
            <a:fillRect/>
          </a:stretch>
        </p:blipFill>
        <p:spPr>
          <a:xfrm rot="16200000">
            <a:off x="592432" y="744832"/>
            <a:ext cx="186736" cy="1066800"/>
          </a:xfrm>
          <a:prstGeom prst="rect">
            <a:avLst/>
          </a:prstGeom>
        </p:spPr>
      </p:pic>
    </p:spTree>
    <p:extLst>
      <p:ext uri="{BB962C8B-B14F-4D97-AF65-F5344CB8AC3E}">
        <p14:creationId xmlns:p14="http://schemas.microsoft.com/office/powerpoint/2010/main" val="301537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B1928-F621-4F45-ABA0-F299B60AA862}" type="datetime1">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37181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F633C-6C1F-6546-830C-AFAFDD558913}" type="datetime1">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357188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5E7A58-3D0A-4F46-A417-145DB9825F57}" type="datetime1">
              <a:rPr lang="en-US" smtClean="0"/>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46705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4C64C3DD-3704-994A-9B9C-487E939FD0C6}" type="datetime1">
              <a:rPr lang="en-US" smtClean="0"/>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86669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52D274-702F-2F4A-A0A7-1FA32F999A2B}" type="datetime1">
              <a:rPr lang="en-US" smtClean="0"/>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84378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083268-D901-3E4A-9239-AE6DC22F1F93}" type="datetime1">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325522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3F63AE-425C-4345-A3E9-0355E0C77BF7}" type="datetime1">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493696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096000"/>
            <a:ext cx="9144000" cy="762000"/>
          </a:xfrm>
          <a:prstGeom prst="rect">
            <a:avLst/>
          </a:prstGeom>
          <a:solidFill>
            <a:srgbClr val="0095D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8FD03-B18D-E940-8078-5B3CD66C06B6}" type="datetime1">
              <a:rPr lang="en-US" smtClean="0"/>
              <a:t>8/3/2023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defRPr>
            </a:lvl1pPr>
          </a:lstStyle>
          <a:p>
            <a:fld id="{9B84F02E-A532-48BA-8418-F680C146347E}" type="slidenum">
              <a:rPr lang="en-US" smtClean="0"/>
              <a:pPr/>
              <a:t>‹#›</a:t>
            </a:fld>
            <a:endParaRPr lang="en-US"/>
          </a:p>
        </p:txBody>
      </p:sp>
    </p:spTree>
    <p:extLst>
      <p:ext uri="{BB962C8B-B14F-4D97-AF65-F5344CB8AC3E}">
        <p14:creationId xmlns:p14="http://schemas.microsoft.com/office/powerpoint/2010/main" val="26513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000" b="1" kern="1200">
          <a:solidFill>
            <a:srgbClr val="0095DA"/>
          </a:solidFill>
          <a:latin typeface="+mj-lt"/>
          <a:ea typeface="+mj-ea"/>
          <a:cs typeface="+mj-cs"/>
        </a:defRPr>
      </a:lvl1pPr>
    </p:titleStyle>
    <p:bodyStyle>
      <a:lvl1pPr marL="342900" indent="-342900" algn="l" defTabSz="914400" rtl="0" eaLnBrk="1" latinLnBrk="0" hangingPunct="1">
        <a:spcBef>
          <a:spcPct val="20000"/>
        </a:spcBef>
        <a:buClr>
          <a:srgbClr val="7EB242"/>
        </a:buClr>
        <a:buFont typeface="Arial" pitchFamily="34" charset="0"/>
        <a:buChar char="•"/>
        <a:defRPr sz="3200" kern="1200">
          <a:solidFill>
            <a:srgbClr val="4D616C"/>
          </a:solidFill>
          <a:latin typeface="+mn-lt"/>
          <a:ea typeface="+mn-ea"/>
          <a:cs typeface="+mn-cs"/>
        </a:defRPr>
      </a:lvl1pPr>
      <a:lvl2pPr marL="742950" indent="-285750" algn="l" defTabSz="914400" rtl="0" eaLnBrk="1" latinLnBrk="0" hangingPunct="1">
        <a:spcBef>
          <a:spcPct val="20000"/>
        </a:spcBef>
        <a:buClr>
          <a:srgbClr val="EF374E"/>
        </a:buClr>
        <a:buFont typeface="Arial" pitchFamily="34" charset="0"/>
        <a:buChar char="•"/>
        <a:defRPr sz="2800" kern="1200">
          <a:solidFill>
            <a:srgbClr val="4D616C"/>
          </a:solidFill>
          <a:latin typeface="+mn-lt"/>
          <a:ea typeface="+mn-ea"/>
          <a:cs typeface="+mn-cs"/>
        </a:defRPr>
      </a:lvl2pPr>
      <a:lvl3pPr marL="1143000" indent="-228600" algn="l" defTabSz="914400" rtl="0" eaLnBrk="1" latinLnBrk="0" hangingPunct="1">
        <a:spcBef>
          <a:spcPct val="20000"/>
        </a:spcBef>
        <a:buClr>
          <a:srgbClr val="FCB316"/>
        </a:buClr>
        <a:buFont typeface="Arial" pitchFamily="34" charset="0"/>
        <a:buChar char="•"/>
        <a:defRPr sz="2400" kern="1200">
          <a:solidFill>
            <a:srgbClr val="4D616C"/>
          </a:solidFill>
          <a:latin typeface="+mn-lt"/>
          <a:ea typeface="+mn-ea"/>
          <a:cs typeface="+mn-cs"/>
        </a:defRPr>
      </a:lvl3pPr>
      <a:lvl4pPr marL="1600200" indent="-228600" algn="l" defTabSz="914400" rtl="0" eaLnBrk="1" latinLnBrk="0" hangingPunct="1">
        <a:spcBef>
          <a:spcPct val="20000"/>
        </a:spcBef>
        <a:buClr>
          <a:srgbClr val="4D616C"/>
        </a:buClr>
        <a:buFont typeface="Arial" pitchFamily="34" charset="0"/>
        <a:buChar char="•"/>
        <a:defRPr sz="2000" kern="1200">
          <a:solidFill>
            <a:srgbClr val="4D616C"/>
          </a:solidFill>
          <a:latin typeface="+mn-lt"/>
          <a:ea typeface="+mn-ea"/>
          <a:cs typeface="+mn-cs"/>
        </a:defRPr>
      </a:lvl4pPr>
      <a:lvl5pPr marL="2057400" indent="-228600" algn="l" defTabSz="914400" rtl="0" eaLnBrk="1" latinLnBrk="0" hangingPunct="1">
        <a:spcBef>
          <a:spcPct val="20000"/>
        </a:spcBef>
        <a:buClr>
          <a:srgbClr val="0095DA"/>
        </a:buClr>
        <a:buFont typeface="Arial" pitchFamily="34" charset="0"/>
        <a:buChar char="•"/>
        <a:defRPr sz="2000" kern="1200">
          <a:solidFill>
            <a:srgbClr val="4D616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nhtsa.gov/sites/nhtsa.dot.gov/files/documents/812106_hospitaldischrgerecsafetranschildren.pdf"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cert.safekids.or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healthychildren.org/English/safety-prevention/on-the-go/pages/Car-Safety-Seats-Product-Listing.aspx"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preventinjury.pediatrics.iu.edu"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hyperlink" Target="https://preventinjury.pediatrics.iu.edu/training/safe-travel-for-all-children/"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hyperlink" Target="https://preventinjury.pediatrics.iu.edu/brochure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65_CED0B4AB.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990600"/>
            <a:ext cx="7772400" cy="1219200"/>
          </a:xfrm>
        </p:spPr>
        <p:txBody>
          <a:bodyPr/>
          <a:lstStyle/>
          <a:p>
            <a:r>
              <a:rPr lang="en-US"/>
              <a:t>Adaptive Transportation In-Service for OTs, PTs, and Hospital Personnel</a:t>
            </a:r>
          </a:p>
        </p:txBody>
      </p:sp>
      <p:sp>
        <p:nvSpPr>
          <p:cNvPr id="6" name="Subtitle 5"/>
          <p:cNvSpPr>
            <a:spLocks noGrp="1"/>
          </p:cNvSpPr>
          <p:nvPr>
            <p:ph type="subTitle" idx="1"/>
          </p:nvPr>
        </p:nvSpPr>
        <p:spPr/>
        <p:txBody>
          <a:bodyPr/>
          <a:lstStyle/>
          <a:p>
            <a:r>
              <a:rPr lang="en-US">
                <a:solidFill>
                  <a:schemeClr val="tx1">
                    <a:lumMod val="50000"/>
                    <a:lumOff val="50000"/>
                  </a:schemeClr>
                </a:solidFill>
              </a:rPr>
              <a:t>Your name and affiliation </a:t>
            </a:r>
          </a:p>
          <a:p>
            <a:r>
              <a:rPr lang="en-US">
                <a:solidFill>
                  <a:schemeClr val="tx1">
                    <a:lumMod val="50000"/>
                    <a:lumOff val="50000"/>
                  </a:schemeClr>
                </a:solidFill>
              </a:rPr>
              <a:t>Date and location </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a:t>
            </a:fld>
            <a:endParaRPr lang="en-US"/>
          </a:p>
        </p:txBody>
      </p:sp>
    </p:spTree>
    <p:extLst>
      <p:ext uri="{BB962C8B-B14F-4D97-AF65-F5344CB8AC3E}">
        <p14:creationId xmlns:p14="http://schemas.microsoft.com/office/powerpoint/2010/main" val="424983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Restraint Selection Factors</a:t>
            </a:r>
          </a:p>
        </p:txBody>
      </p:sp>
      <p:sp>
        <p:nvSpPr>
          <p:cNvPr id="3" name="Content Placeholder 2"/>
          <p:cNvSpPr>
            <a:spLocks noGrp="1"/>
          </p:cNvSpPr>
          <p:nvPr>
            <p:ph sz="half" idx="1"/>
          </p:nvPr>
        </p:nvSpPr>
        <p:spPr>
          <a:xfrm>
            <a:off x="4876800" y="1534319"/>
            <a:ext cx="4114800" cy="4648200"/>
          </a:xfrm>
        </p:spPr>
        <p:txBody>
          <a:bodyPr/>
          <a:lstStyle/>
          <a:p>
            <a:r>
              <a:rPr lang="en-US" sz="2400">
                <a:solidFill>
                  <a:schemeClr val="tx1">
                    <a:lumMod val="50000"/>
                    <a:lumOff val="50000"/>
                  </a:schemeClr>
                </a:solidFill>
              </a:rPr>
              <a:t>Optimal safety and positioning</a:t>
            </a:r>
          </a:p>
          <a:p>
            <a:r>
              <a:rPr lang="en-US" sz="2400">
                <a:solidFill>
                  <a:schemeClr val="tx1">
                    <a:lumMod val="50000"/>
                    <a:lumOff val="50000"/>
                  </a:schemeClr>
                </a:solidFill>
              </a:rPr>
              <a:t>Availability and/or affordability of restraints</a:t>
            </a:r>
          </a:p>
          <a:p>
            <a:r>
              <a:rPr lang="en-US" sz="2400">
                <a:solidFill>
                  <a:schemeClr val="tx1">
                    <a:lumMod val="50000"/>
                    <a:lumOff val="50000"/>
                  </a:schemeClr>
                </a:solidFill>
              </a:rPr>
              <a:t>Family vehicles </a:t>
            </a:r>
          </a:p>
          <a:p>
            <a:r>
              <a:rPr lang="en-US" sz="2400">
                <a:solidFill>
                  <a:schemeClr val="tx1">
                    <a:lumMod val="50000"/>
                    <a:lumOff val="50000"/>
                  </a:schemeClr>
                </a:solidFill>
              </a:rPr>
              <a:t>Other occupants</a:t>
            </a:r>
          </a:p>
          <a:p>
            <a:r>
              <a:rPr lang="en-US" sz="2400">
                <a:solidFill>
                  <a:schemeClr val="tx1">
                    <a:lumMod val="50000"/>
                    <a:lumOff val="50000"/>
                  </a:schemeClr>
                </a:solidFill>
              </a:rPr>
              <a:t>Family choices</a:t>
            </a:r>
          </a:p>
        </p:txBody>
      </p:sp>
      <p:sp>
        <p:nvSpPr>
          <p:cNvPr id="5" name="Slide Number Placeholder 4"/>
          <p:cNvSpPr>
            <a:spLocks noGrp="1"/>
          </p:cNvSpPr>
          <p:nvPr>
            <p:ph type="sldNum" sz="quarter" idx="12"/>
          </p:nvPr>
        </p:nvSpPr>
        <p:spPr/>
        <p:txBody>
          <a:bodyPr/>
          <a:lstStyle/>
          <a:p>
            <a:fld id="{9B84F02E-A532-48BA-8418-F680C146347E}" type="slidenum">
              <a:rPr lang="en-US" smtClean="0"/>
              <a:t>10</a:t>
            </a:fld>
            <a:endParaRPr lang="en-US"/>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6156" y="1372274"/>
            <a:ext cx="3859644" cy="3301449"/>
          </a:xfrm>
        </p:spPr>
      </p:pic>
      <p:sp>
        <p:nvSpPr>
          <p:cNvPr id="8" name="Rectangle 7"/>
          <p:cNvSpPr/>
          <p:nvPr/>
        </p:nvSpPr>
        <p:spPr>
          <a:xfrm>
            <a:off x="724514" y="4747721"/>
            <a:ext cx="3744807" cy="276999"/>
          </a:xfrm>
          <a:prstGeom prst="rect">
            <a:avLst/>
          </a:prstGeom>
        </p:spPr>
        <p:txBody>
          <a:bodyPr wrap="square" lIns="91440" tIns="45720" rIns="91440" bIns="45720" anchor="t">
            <a:spAutoFit/>
          </a:bodyPr>
          <a:lstStyle/>
          <a:p>
            <a:pPr algn="ctr"/>
            <a:r>
              <a:rPr lang="en-US" sz="1200" dirty="0">
                <a:solidFill>
                  <a:schemeClr val="tx1">
                    <a:lumMod val="50000"/>
                    <a:lumOff val="50000"/>
                  </a:schemeClr>
                </a:solidFill>
              </a:rPr>
              <a:t>Source: Automotive Safety Program</a:t>
            </a:r>
            <a:endParaRPr lang="en-US" dirty="0">
              <a:solidFill>
                <a:schemeClr val="tx1">
                  <a:lumMod val="50000"/>
                  <a:lumOff val="50000"/>
                </a:schemeClr>
              </a:solidFill>
            </a:endParaRPr>
          </a:p>
        </p:txBody>
      </p:sp>
    </p:spTree>
    <p:extLst>
      <p:ext uri="{BB962C8B-B14F-4D97-AF65-F5344CB8AC3E}">
        <p14:creationId xmlns:p14="http://schemas.microsoft.com/office/powerpoint/2010/main" val="421899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Restraint Options</a:t>
            </a:r>
          </a:p>
        </p:txBody>
      </p:sp>
      <p:sp>
        <p:nvSpPr>
          <p:cNvPr id="3" name="Content Placeholder 2"/>
          <p:cNvSpPr>
            <a:spLocks noGrp="1"/>
          </p:cNvSpPr>
          <p:nvPr>
            <p:ph sz="half" idx="1"/>
          </p:nvPr>
        </p:nvSpPr>
        <p:spPr>
          <a:xfrm>
            <a:off x="509587" y="1392239"/>
            <a:ext cx="4038600" cy="3560762"/>
          </a:xfrm>
        </p:spPr>
        <p:txBody>
          <a:bodyPr lIns="91440" tIns="45720" rIns="91440" bIns="45720" anchor="t">
            <a:noAutofit/>
          </a:bodyPr>
          <a:lstStyle/>
          <a:p>
            <a:r>
              <a:rPr lang="en-US" sz="2400">
                <a:solidFill>
                  <a:schemeClr val="tx1">
                    <a:lumMod val="50000"/>
                    <a:lumOff val="50000"/>
                  </a:schemeClr>
                </a:solidFill>
              </a:rPr>
              <a:t>Conventional or adaptive restraints</a:t>
            </a:r>
          </a:p>
          <a:p>
            <a:r>
              <a:rPr lang="en-US" sz="2400">
                <a:solidFill>
                  <a:schemeClr val="tx1">
                    <a:lumMod val="50000"/>
                    <a:lumOff val="50000"/>
                  </a:schemeClr>
                </a:solidFill>
              </a:rPr>
              <a:t>Never modify structure of any restraint to make it fit child</a:t>
            </a:r>
          </a:p>
          <a:p>
            <a:r>
              <a:rPr lang="en-US" sz="2400">
                <a:solidFill>
                  <a:schemeClr val="tx1">
                    <a:lumMod val="50000"/>
                    <a:lumOff val="50000"/>
                  </a:schemeClr>
                </a:solidFill>
              </a:rPr>
              <a:t>Modifications impact safety</a:t>
            </a:r>
          </a:p>
          <a:p>
            <a:r>
              <a:rPr lang="en-US" sz="2400">
                <a:solidFill>
                  <a:schemeClr val="tx1">
                    <a:lumMod val="50000"/>
                    <a:lumOff val="50000"/>
                  </a:schemeClr>
                </a:solidFill>
              </a:rPr>
              <a:t>Never add any non-regulated products to a restraint</a:t>
            </a:r>
            <a:endParaRPr lang="en-US" sz="2400">
              <a:solidFill>
                <a:schemeClr val="tx1">
                  <a:lumMod val="50000"/>
                  <a:lumOff val="50000"/>
                </a:schemeClr>
              </a:solidFill>
              <a:cs typeface="Calibri"/>
            </a:endParaRPr>
          </a:p>
          <a:p>
            <a:r>
              <a:rPr lang="en-US" sz="2400">
                <a:solidFill>
                  <a:schemeClr val="tx1">
                    <a:lumMod val="50000"/>
                    <a:lumOff val="50000"/>
                  </a:schemeClr>
                </a:solidFill>
              </a:rPr>
              <a:t>Always read and follow instructions for restraint and manual for vehicle</a:t>
            </a:r>
          </a:p>
        </p:txBody>
      </p:sp>
      <p:pic>
        <p:nvPicPr>
          <p:cNvPr id="6" name="Content Placeholder 5"/>
          <p:cNvPicPr>
            <a:picLocks noGrp="1" noChangeAspect="1"/>
          </p:cNvPicPr>
          <p:nvPr>
            <p:ph sz="half" idx="2"/>
          </p:nvPr>
        </p:nvPicPr>
        <p:blipFill>
          <a:blip r:embed="rId3"/>
          <a:stretch>
            <a:fillRect/>
          </a:stretch>
        </p:blipFill>
        <p:spPr>
          <a:xfrm>
            <a:off x="4648200" y="1815816"/>
            <a:ext cx="4038600" cy="3226367"/>
          </a:xfrm>
          <a:prstGeom prst="rect">
            <a:avLst/>
          </a:prstGeom>
        </p:spPr>
      </p:pic>
      <p:sp>
        <p:nvSpPr>
          <p:cNvPr id="4" name="Slide Number Placeholder 3"/>
          <p:cNvSpPr>
            <a:spLocks noGrp="1"/>
          </p:cNvSpPr>
          <p:nvPr>
            <p:ph type="sldNum" sz="quarter" idx="12"/>
          </p:nvPr>
        </p:nvSpPr>
        <p:spPr/>
        <p:txBody>
          <a:bodyPr/>
          <a:lstStyle/>
          <a:p>
            <a:fld id="{3A7B9F9F-9C84-43A4-A70F-C0C4DFF00504}" type="slidenum">
              <a:rPr lang="en-US" smtClean="0"/>
              <a:pPr/>
              <a:t>11</a:t>
            </a:fld>
            <a:endParaRPr lang="en-US"/>
          </a:p>
        </p:txBody>
      </p:sp>
    </p:spTree>
    <p:extLst>
      <p:ext uri="{BB962C8B-B14F-4D97-AF65-F5344CB8AC3E}">
        <p14:creationId xmlns:p14="http://schemas.microsoft.com/office/powerpoint/2010/main" val="160504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r"/>
            <a:r>
              <a:rPr lang="en-US"/>
              <a:t>Conventional Car Seats</a:t>
            </a:r>
          </a:p>
        </p:txBody>
      </p:sp>
      <p:sp>
        <p:nvSpPr>
          <p:cNvPr id="5" name="Slide Number Placeholder 4"/>
          <p:cNvSpPr>
            <a:spLocks noGrp="1"/>
          </p:cNvSpPr>
          <p:nvPr>
            <p:ph type="sldNum" sz="quarter" idx="12"/>
          </p:nvPr>
        </p:nvSpPr>
        <p:spPr/>
        <p:txBody>
          <a:bodyPr/>
          <a:lstStyle/>
          <a:p>
            <a:fld id="{9B84F02E-A532-48BA-8418-F680C146347E}" type="slidenum">
              <a:rPr lang="en-US" smtClean="0"/>
              <a:t>12</a:t>
            </a:fld>
            <a:endParaRPr lang="en-US"/>
          </a:p>
        </p:txBody>
      </p:sp>
    </p:spTree>
    <p:extLst>
      <p:ext uri="{BB962C8B-B14F-4D97-AF65-F5344CB8AC3E}">
        <p14:creationId xmlns:p14="http://schemas.microsoft.com/office/powerpoint/2010/main" val="3351277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Conventional Car Seats</a:t>
            </a:r>
          </a:p>
        </p:txBody>
      </p:sp>
      <p:sp>
        <p:nvSpPr>
          <p:cNvPr id="3" name="Content Placeholder 2"/>
          <p:cNvSpPr>
            <a:spLocks noGrp="1"/>
          </p:cNvSpPr>
          <p:nvPr>
            <p:ph sz="half" idx="1"/>
          </p:nvPr>
        </p:nvSpPr>
        <p:spPr>
          <a:xfrm>
            <a:off x="304800" y="1600200"/>
            <a:ext cx="4191000" cy="4525963"/>
          </a:xfrm>
        </p:spPr>
        <p:txBody>
          <a:bodyPr/>
          <a:lstStyle/>
          <a:p>
            <a:r>
              <a:rPr lang="en-US" sz="2400">
                <a:solidFill>
                  <a:schemeClr val="tx1">
                    <a:lumMod val="50000"/>
                    <a:lumOff val="50000"/>
                  </a:schemeClr>
                </a:solidFill>
              </a:rPr>
              <a:t>Use whenever possible</a:t>
            </a:r>
          </a:p>
          <a:p>
            <a:pPr lvl="1"/>
            <a:r>
              <a:rPr lang="en-US" sz="2000">
                <a:solidFill>
                  <a:schemeClr val="tx1">
                    <a:lumMod val="50000"/>
                    <a:lumOff val="50000"/>
                  </a:schemeClr>
                </a:solidFill>
              </a:rPr>
              <a:t>Easier to find</a:t>
            </a:r>
          </a:p>
          <a:p>
            <a:pPr lvl="1"/>
            <a:r>
              <a:rPr lang="en-US" sz="2000">
                <a:solidFill>
                  <a:schemeClr val="tx1">
                    <a:lumMod val="50000"/>
                    <a:lumOff val="50000"/>
                  </a:schemeClr>
                </a:solidFill>
              </a:rPr>
              <a:t>Easier to use</a:t>
            </a:r>
          </a:p>
          <a:p>
            <a:pPr lvl="1"/>
            <a:r>
              <a:rPr lang="en-US" sz="2000">
                <a:solidFill>
                  <a:schemeClr val="tx1">
                    <a:lumMod val="50000"/>
                    <a:lumOff val="50000"/>
                  </a:schemeClr>
                </a:solidFill>
              </a:rPr>
              <a:t>Less expensive</a:t>
            </a:r>
          </a:p>
          <a:p>
            <a:r>
              <a:rPr lang="en-US" sz="2400">
                <a:solidFill>
                  <a:schemeClr val="tx1">
                    <a:lumMod val="50000"/>
                    <a:lumOff val="50000"/>
                  </a:schemeClr>
                </a:solidFill>
              </a:rPr>
              <a:t>Meet Federal Motor Vehicle Safety Standards (FMVSS)</a:t>
            </a:r>
          </a:p>
          <a:p>
            <a:r>
              <a:rPr lang="en-US" sz="2400">
                <a:solidFill>
                  <a:schemeClr val="tx1">
                    <a:lumMod val="50000"/>
                    <a:lumOff val="50000"/>
                  </a:schemeClr>
                </a:solidFill>
              </a:rPr>
              <a:t>May have variety of features to assist in positioning</a:t>
            </a:r>
          </a:p>
          <a:p>
            <a:pPr lvl="1"/>
            <a:endParaRPr lang="en-US" sz="2000"/>
          </a:p>
        </p:txBody>
      </p:sp>
      <p:pic>
        <p:nvPicPr>
          <p:cNvPr id="15" name="Content Placeholder 1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0600" y="1676400"/>
            <a:ext cx="3978595" cy="3114220"/>
          </a:xfrm>
        </p:spPr>
      </p:pic>
      <p:sp>
        <p:nvSpPr>
          <p:cNvPr id="4" name="Slide Number Placeholder 3"/>
          <p:cNvSpPr>
            <a:spLocks noGrp="1"/>
          </p:cNvSpPr>
          <p:nvPr>
            <p:ph type="sldNum" sz="quarter" idx="12"/>
          </p:nvPr>
        </p:nvSpPr>
        <p:spPr/>
        <p:txBody>
          <a:bodyPr/>
          <a:lstStyle/>
          <a:p>
            <a:fld id="{3A7B9F9F-9C84-43A4-A70F-C0C4DFF00504}" type="slidenum">
              <a:rPr lang="en-US" smtClean="0"/>
              <a:pPr/>
              <a:t>13</a:t>
            </a:fld>
            <a:endParaRPr lang="en-US"/>
          </a:p>
        </p:txBody>
      </p:sp>
    </p:spTree>
    <p:extLst>
      <p:ext uri="{BB962C8B-B14F-4D97-AF65-F5344CB8AC3E}">
        <p14:creationId xmlns:p14="http://schemas.microsoft.com/office/powerpoint/2010/main" val="4214707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Conventional Car Seats</a:t>
            </a:r>
          </a:p>
        </p:txBody>
      </p:sp>
      <p:sp>
        <p:nvSpPr>
          <p:cNvPr id="3" name="Content Placeholder 2"/>
          <p:cNvSpPr>
            <a:spLocks noGrp="1"/>
          </p:cNvSpPr>
          <p:nvPr>
            <p:ph idx="1"/>
          </p:nvPr>
        </p:nvSpPr>
        <p:spPr>
          <a:xfrm>
            <a:off x="1295400" y="2162174"/>
            <a:ext cx="6705599" cy="4525963"/>
          </a:xfrm>
        </p:spPr>
        <p:txBody>
          <a:bodyPr>
            <a:normAutofit/>
          </a:bodyPr>
          <a:lstStyle/>
          <a:p>
            <a:r>
              <a:rPr lang="en-US" sz="2800">
                <a:solidFill>
                  <a:schemeClr val="tx1">
                    <a:lumMod val="50000"/>
                    <a:lumOff val="50000"/>
                  </a:schemeClr>
                </a:solidFill>
              </a:rPr>
              <a:t>Rear-Facing Only</a:t>
            </a:r>
          </a:p>
          <a:p>
            <a:r>
              <a:rPr lang="en-US" sz="2800">
                <a:solidFill>
                  <a:schemeClr val="tx1">
                    <a:lumMod val="50000"/>
                    <a:lumOff val="50000"/>
                  </a:schemeClr>
                </a:solidFill>
              </a:rPr>
              <a:t>Convertible (includes All-in-One)</a:t>
            </a:r>
          </a:p>
          <a:p>
            <a:r>
              <a:rPr lang="en-US" sz="2800">
                <a:solidFill>
                  <a:schemeClr val="tx1">
                    <a:lumMod val="50000"/>
                    <a:lumOff val="50000"/>
                  </a:schemeClr>
                </a:solidFill>
              </a:rPr>
              <a:t>Combination</a:t>
            </a:r>
          </a:p>
          <a:p>
            <a:r>
              <a:rPr lang="en-US" sz="2800">
                <a:solidFill>
                  <a:schemeClr val="tx1">
                    <a:lumMod val="50000"/>
                    <a:lumOff val="50000"/>
                  </a:schemeClr>
                </a:solidFill>
              </a:rPr>
              <a:t>Booster </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14</a:t>
            </a:fld>
            <a:endParaRPr lang="en-US"/>
          </a:p>
        </p:txBody>
      </p:sp>
    </p:spTree>
    <p:extLst>
      <p:ext uri="{BB962C8B-B14F-4D97-AF65-F5344CB8AC3E}">
        <p14:creationId xmlns:p14="http://schemas.microsoft.com/office/powerpoint/2010/main" val="1739502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5">
            <a:extLst>
              <a:ext uri="{FF2B5EF4-FFF2-40B4-BE49-F238E27FC236}">
                <a16:creationId xmlns:a16="http://schemas.microsoft.com/office/drawing/2014/main" id="{D8A89033-C712-4692-BC75-58D231CB97CE}"/>
              </a:ext>
            </a:extLst>
          </p:cNvPr>
          <p:cNvSpPr>
            <a:spLocks noGrp="1"/>
          </p:cNvSpPr>
          <p:nvPr>
            <p:ph type="title"/>
          </p:nvPr>
        </p:nvSpPr>
        <p:spPr>
          <a:xfrm>
            <a:off x="0" y="274638"/>
            <a:ext cx="9144000" cy="1143000"/>
          </a:xfrm>
        </p:spPr>
        <p:txBody>
          <a:bodyPr/>
          <a:lstStyle/>
          <a:p>
            <a:r>
              <a:rPr lang="en-US" kern="0">
                <a:ea typeface="+mn-ea"/>
                <a:cs typeface="+mn-cs"/>
              </a:rPr>
              <a:t>Rear-Facing Only Car Seats</a:t>
            </a:r>
          </a:p>
        </p:txBody>
      </p:sp>
      <p:sp>
        <p:nvSpPr>
          <p:cNvPr id="24" name="Content Placeholder 8">
            <a:extLst>
              <a:ext uri="{FF2B5EF4-FFF2-40B4-BE49-F238E27FC236}">
                <a16:creationId xmlns:a16="http://schemas.microsoft.com/office/drawing/2014/main" id="{FA79846E-C94A-4B9E-AC11-438C566CDA1C}"/>
              </a:ext>
            </a:extLst>
          </p:cNvPr>
          <p:cNvSpPr>
            <a:spLocks noGrp="1"/>
          </p:cNvSpPr>
          <p:nvPr>
            <p:ph sz="half" idx="1"/>
          </p:nvPr>
        </p:nvSpPr>
        <p:spPr>
          <a:xfrm>
            <a:off x="482942" y="1257300"/>
            <a:ext cx="4431998" cy="4343400"/>
          </a:xfrm>
        </p:spPr>
        <p:txBody>
          <a:bodyPr anchor="t">
            <a:normAutofit fontScale="92500"/>
          </a:bodyPr>
          <a:lstStyle/>
          <a:p>
            <a:r>
              <a:rPr lang="en-US" sz="2400">
                <a:solidFill>
                  <a:schemeClr val="tx1">
                    <a:lumMod val="50000"/>
                    <a:lumOff val="50000"/>
                  </a:schemeClr>
                </a:solidFill>
              </a:rPr>
              <a:t>Only installed rear-facing</a:t>
            </a:r>
          </a:p>
          <a:p>
            <a:r>
              <a:rPr lang="en-US" sz="2400">
                <a:solidFill>
                  <a:schemeClr val="tx1">
                    <a:lumMod val="50000"/>
                    <a:lumOff val="50000"/>
                  </a:schemeClr>
                </a:solidFill>
              </a:rPr>
              <a:t>Lower weight range 3-5 pounds</a:t>
            </a:r>
          </a:p>
          <a:p>
            <a:r>
              <a:rPr lang="en-US" sz="2400">
                <a:solidFill>
                  <a:schemeClr val="tx1">
                    <a:lumMod val="50000"/>
                    <a:lumOff val="50000"/>
                  </a:schemeClr>
                </a:solidFill>
              </a:rPr>
              <a:t>Upper weight range 22-35 pounds</a:t>
            </a:r>
            <a:endParaRPr lang="en-US" sz="2400">
              <a:solidFill>
                <a:schemeClr val="tx1">
                  <a:lumMod val="50000"/>
                  <a:lumOff val="50000"/>
                </a:schemeClr>
              </a:solidFill>
              <a:cs typeface="Calibri"/>
            </a:endParaRPr>
          </a:p>
          <a:p>
            <a:r>
              <a:rPr lang="en-US" sz="2400">
                <a:solidFill>
                  <a:schemeClr val="tx1">
                    <a:lumMod val="50000"/>
                    <a:lumOff val="50000"/>
                  </a:schemeClr>
                </a:solidFill>
              </a:rPr>
              <a:t>May be useful for children with:</a:t>
            </a:r>
          </a:p>
          <a:p>
            <a:pPr lvl="1"/>
            <a:r>
              <a:rPr lang="en-US" sz="1900">
                <a:solidFill>
                  <a:schemeClr val="tx1">
                    <a:lumMod val="50000"/>
                    <a:lumOff val="50000"/>
                  </a:schemeClr>
                </a:solidFill>
              </a:rPr>
              <a:t>Prematurity/Low birth weight </a:t>
            </a:r>
          </a:p>
          <a:p>
            <a:pPr lvl="1"/>
            <a:r>
              <a:rPr lang="en-US" sz="1900">
                <a:solidFill>
                  <a:schemeClr val="tx1">
                    <a:lumMod val="50000"/>
                    <a:lumOff val="50000"/>
                  </a:schemeClr>
                </a:solidFill>
              </a:rPr>
              <a:t>Low muscle tone</a:t>
            </a:r>
          </a:p>
          <a:p>
            <a:pPr lvl="1"/>
            <a:r>
              <a:rPr lang="en-US" sz="1900">
                <a:solidFill>
                  <a:schemeClr val="tx1">
                    <a:lumMod val="50000"/>
                    <a:lumOff val="50000"/>
                  </a:schemeClr>
                </a:solidFill>
              </a:rPr>
              <a:t>Respiratory issues</a:t>
            </a:r>
          </a:p>
          <a:p>
            <a:pPr>
              <a:buClr>
                <a:srgbClr val="92D050"/>
              </a:buClr>
            </a:pPr>
            <a:r>
              <a:rPr lang="en-US" sz="2400">
                <a:solidFill>
                  <a:schemeClr val="tx1">
                    <a:lumMod val="50000"/>
                    <a:lumOff val="50000"/>
                  </a:schemeClr>
                </a:solidFill>
              </a:rPr>
              <a:t>Helpful features:</a:t>
            </a:r>
          </a:p>
          <a:p>
            <a:pPr lvl="1">
              <a:buClr>
                <a:srgbClr val="FF0000"/>
              </a:buClr>
            </a:pPr>
            <a:r>
              <a:rPr lang="en-US" sz="1900">
                <a:solidFill>
                  <a:schemeClr val="tx1">
                    <a:lumMod val="50000"/>
                    <a:lumOff val="50000"/>
                  </a:schemeClr>
                </a:solidFill>
              </a:rPr>
              <a:t>Positioning inserts/extra padding</a:t>
            </a:r>
          </a:p>
          <a:p>
            <a:pPr lvl="1">
              <a:buClr>
                <a:srgbClr val="FF0000"/>
              </a:buClr>
            </a:pPr>
            <a:r>
              <a:rPr lang="en-US" sz="1900">
                <a:solidFill>
                  <a:schemeClr val="tx1">
                    <a:lumMod val="50000"/>
                    <a:lumOff val="50000"/>
                  </a:schemeClr>
                </a:solidFill>
              </a:rPr>
              <a:t>Multiple harness slots and crotch strap positions</a:t>
            </a:r>
          </a:p>
          <a:p>
            <a:pPr lvl="1">
              <a:buClr>
                <a:srgbClr val="FF0000"/>
              </a:buClr>
            </a:pPr>
            <a:r>
              <a:rPr lang="en-US" sz="1900">
                <a:solidFill>
                  <a:schemeClr val="tx1">
                    <a:lumMod val="50000"/>
                    <a:lumOff val="50000"/>
                  </a:schemeClr>
                </a:solidFill>
              </a:rPr>
              <a:t>Recline angle</a:t>
            </a:r>
          </a:p>
        </p:txBody>
      </p:sp>
      <p:pic>
        <p:nvPicPr>
          <p:cNvPr id="25" name="Content Placeholder 3">
            <a:extLst>
              <a:ext uri="{FF2B5EF4-FFF2-40B4-BE49-F238E27FC236}">
                <a16:creationId xmlns:a16="http://schemas.microsoft.com/office/drawing/2014/main" id="{BB18F8AD-A85F-4DD5-BC37-EADCED40349C}"/>
              </a:ext>
            </a:extLst>
          </p:cNvPr>
          <p:cNvPicPr>
            <a:picLocks noGrp="1" noChangeAspect="1"/>
          </p:cNvPicPr>
          <p:nvPr>
            <p:ph sz="half" idx="2"/>
          </p:nvPr>
        </p:nvPicPr>
        <p:blipFill rotWithShape="1">
          <a:blip r:embed="rId3"/>
          <a:srcRect l="9900"/>
          <a:stretch/>
        </p:blipFill>
        <p:spPr>
          <a:xfrm>
            <a:off x="5125609" y="1752600"/>
            <a:ext cx="3834716" cy="2875712"/>
          </a:xfrm>
          <a:prstGeom prst="rect">
            <a:avLst/>
          </a:prstGeom>
        </p:spPr>
      </p:pic>
      <p:sp>
        <p:nvSpPr>
          <p:cNvPr id="26" name="Slide Number Placeholder 4">
            <a:extLst>
              <a:ext uri="{FF2B5EF4-FFF2-40B4-BE49-F238E27FC236}">
                <a16:creationId xmlns:a16="http://schemas.microsoft.com/office/drawing/2014/main" id="{424D5D6E-4B6F-47C9-8538-2E9F7BA82E81}"/>
              </a:ext>
            </a:extLst>
          </p:cNvPr>
          <p:cNvSpPr>
            <a:spLocks noGrp="1"/>
          </p:cNvSpPr>
          <p:nvPr>
            <p:ph type="sldNum" sz="quarter" idx="12"/>
          </p:nvPr>
        </p:nvSpPr>
        <p:spPr>
          <a:xfrm>
            <a:off x="6553200" y="6356350"/>
            <a:ext cx="2133600" cy="365125"/>
          </a:xfrm>
        </p:spPr>
        <p:txBody>
          <a:bodyPr/>
          <a:lstStyle/>
          <a:p>
            <a:fld id="{9B84F02E-A532-48BA-8418-F680C146347E}" type="slidenum">
              <a:rPr lang="en-US" smtClean="0"/>
              <a:t>15</a:t>
            </a:fld>
            <a:endParaRPr lang="en-US"/>
          </a:p>
        </p:txBody>
      </p:sp>
      <p:sp>
        <p:nvSpPr>
          <p:cNvPr id="27" name="TextBox 26">
            <a:extLst>
              <a:ext uri="{FF2B5EF4-FFF2-40B4-BE49-F238E27FC236}">
                <a16:creationId xmlns:a16="http://schemas.microsoft.com/office/drawing/2014/main" id="{01CBAE4E-1274-4155-B779-7E6F88FE336B}"/>
              </a:ext>
            </a:extLst>
          </p:cNvPr>
          <p:cNvSpPr txBox="1"/>
          <p:nvPr/>
        </p:nvSpPr>
        <p:spPr>
          <a:xfrm flipH="1">
            <a:off x="4914940" y="4763959"/>
            <a:ext cx="3834716" cy="523220"/>
          </a:xfrm>
          <a:prstGeom prst="rect">
            <a:avLst/>
          </a:prstGeom>
          <a:noFill/>
        </p:spPr>
        <p:txBody>
          <a:bodyPr wrap="square" rtlCol="0" anchor="t">
            <a:spAutoFit/>
          </a:bodyPr>
          <a:lstStyle/>
          <a:p>
            <a:pPr algn="ctr"/>
            <a:r>
              <a:rPr lang="en-US" sz="1600" b="1">
                <a:solidFill>
                  <a:schemeClr val="tx1">
                    <a:lumMod val="50000"/>
                    <a:lumOff val="50000"/>
                  </a:schemeClr>
                </a:solidFill>
              </a:rPr>
              <a:t>Infant in rear-facing only car seat</a:t>
            </a:r>
          </a:p>
          <a:p>
            <a:pPr algn="ctr"/>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12904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Positioning Infants</a:t>
            </a:r>
          </a:p>
        </p:txBody>
      </p:sp>
      <p:pic>
        <p:nvPicPr>
          <p:cNvPr id="8" name="Content Placeholder 7"/>
          <p:cNvPicPr>
            <a:picLocks noGrp="1" noChangeAspect="1"/>
          </p:cNvPicPr>
          <p:nvPr>
            <p:ph sz="half" idx="1"/>
          </p:nvPr>
        </p:nvPicPr>
        <p:blipFill rotWithShape="1">
          <a:blip r:embed="rId3" cstate="print">
            <a:extLst>
              <a:ext uri="{BEBA8EAE-BF5A-486C-A8C5-ECC9F3942E4B}">
                <a14:imgProps xmlns:a14="http://schemas.microsoft.com/office/drawing/2010/main">
                  <a14:imgLayer r:embed="rId4">
                    <a14:imgEffect>
                      <a14:sharpenSoften amount="9000"/>
                    </a14:imgEffect>
                    <a14:imgEffect>
                      <a14:brightnessContrast bright="4000"/>
                    </a14:imgEffect>
                  </a14:imgLayer>
                </a14:imgProps>
              </a:ext>
              <a:ext uri="{28A0092B-C50C-407E-A947-70E740481C1C}">
                <a14:useLocalDpi xmlns:a14="http://schemas.microsoft.com/office/drawing/2010/main" val="0"/>
              </a:ext>
            </a:extLst>
          </a:blip>
          <a:stretch/>
        </p:blipFill>
        <p:spPr>
          <a:xfrm>
            <a:off x="1295400" y="1295400"/>
            <a:ext cx="2642204" cy="3961443"/>
          </a:xfrm>
        </p:spPr>
      </p:pic>
      <p:sp>
        <p:nvSpPr>
          <p:cNvPr id="12" name="Content Placeholder 11"/>
          <p:cNvSpPr>
            <a:spLocks noGrp="1"/>
          </p:cNvSpPr>
          <p:nvPr>
            <p:ph sz="half" idx="2"/>
          </p:nvPr>
        </p:nvSpPr>
        <p:spPr>
          <a:xfrm>
            <a:off x="4461565" y="980009"/>
            <a:ext cx="4458252" cy="5006661"/>
          </a:xfrm>
        </p:spPr>
        <p:txBody>
          <a:bodyPr lIns="91440" tIns="45720" rIns="91440" bIns="45720" anchor="t"/>
          <a:lstStyle/>
          <a:p>
            <a:r>
              <a:rPr lang="en-US">
                <a:solidFill>
                  <a:schemeClr val="tx1">
                    <a:lumMod val="50000"/>
                    <a:lumOff val="50000"/>
                  </a:schemeClr>
                </a:solidFill>
              </a:rPr>
              <a:t>Use only infant inserts and padding that come with that specific car seat</a:t>
            </a:r>
          </a:p>
          <a:p>
            <a:r>
              <a:rPr lang="en-US">
                <a:solidFill>
                  <a:schemeClr val="tx1">
                    <a:lumMod val="50000"/>
                    <a:lumOff val="50000"/>
                  </a:schemeClr>
                </a:solidFill>
              </a:rPr>
              <a:t>Do not add any non-regulated products to car seat</a:t>
            </a:r>
            <a:endParaRPr lang="en-US">
              <a:solidFill>
                <a:schemeClr val="tx1">
                  <a:lumMod val="50000"/>
                  <a:lumOff val="50000"/>
                </a:schemeClr>
              </a:solidFill>
              <a:cs typeface="Calibri"/>
            </a:endParaRPr>
          </a:p>
          <a:p>
            <a:r>
              <a:rPr lang="en-US">
                <a:solidFill>
                  <a:schemeClr val="tx1">
                    <a:lumMod val="50000"/>
                    <a:lumOff val="50000"/>
                  </a:schemeClr>
                </a:solidFill>
              </a:rPr>
              <a:t>Some inserts specifically for smaller babies</a:t>
            </a:r>
          </a:p>
          <a:p>
            <a:r>
              <a:rPr lang="en-US">
                <a:solidFill>
                  <a:schemeClr val="tx1">
                    <a:lumMod val="50000"/>
                    <a:lumOff val="50000"/>
                  </a:schemeClr>
                </a:solidFill>
              </a:rPr>
              <a:t>Some inserts must be removed at a specified weight </a:t>
            </a:r>
          </a:p>
        </p:txBody>
      </p:sp>
      <p:sp>
        <p:nvSpPr>
          <p:cNvPr id="5" name="Slide Number Placeholder 4"/>
          <p:cNvSpPr>
            <a:spLocks noGrp="1"/>
          </p:cNvSpPr>
          <p:nvPr>
            <p:ph type="sldNum" sz="quarter" idx="12"/>
          </p:nvPr>
        </p:nvSpPr>
        <p:spPr/>
        <p:txBody>
          <a:bodyPr/>
          <a:lstStyle/>
          <a:p>
            <a:fld id="{9B84F02E-A532-48BA-8418-F680C146347E}" type="slidenum">
              <a:rPr lang="en-US" smtClean="0"/>
              <a:t>16</a:t>
            </a:fld>
            <a:endParaRPr lang="en-US"/>
          </a:p>
        </p:txBody>
      </p:sp>
      <p:sp>
        <p:nvSpPr>
          <p:cNvPr id="13" name="TextBox 12"/>
          <p:cNvSpPr txBox="1"/>
          <p:nvPr/>
        </p:nvSpPr>
        <p:spPr>
          <a:xfrm>
            <a:off x="1054402" y="5334000"/>
            <a:ext cx="3124199" cy="523220"/>
          </a:xfrm>
          <a:prstGeom prst="rect">
            <a:avLst/>
          </a:prstGeom>
          <a:noFill/>
        </p:spPr>
        <p:txBody>
          <a:bodyPr wrap="square" rtlCol="0" anchor="t">
            <a:spAutoFit/>
          </a:bodyPr>
          <a:lstStyle/>
          <a:p>
            <a:pPr algn="ctr"/>
            <a:r>
              <a:rPr lang="en-US" sz="1600" b="1">
                <a:solidFill>
                  <a:schemeClr val="tx1">
                    <a:lumMod val="50000"/>
                    <a:lumOff val="50000"/>
                  </a:schemeClr>
                </a:solidFill>
              </a:rPr>
              <a:t>Infant in rear-facing only seat </a:t>
            </a:r>
          </a:p>
          <a:p>
            <a:pPr algn="ctr"/>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1480392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5807"/>
          </a:xfrm>
        </p:spPr>
        <p:txBody>
          <a:bodyPr/>
          <a:lstStyle/>
          <a:p>
            <a:r>
              <a:rPr lang="en-US"/>
              <a:t>Positioning Infants</a:t>
            </a:r>
          </a:p>
        </p:txBody>
      </p:sp>
      <p:sp>
        <p:nvSpPr>
          <p:cNvPr id="7" name="Content Placeholder 6"/>
          <p:cNvSpPr>
            <a:spLocks noGrp="1"/>
          </p:cNvSpPr>
          <p:nvPr>
            <p:ph sz="half" idx="1"/>
          </p:nvPr>
        </p:nvSpPr>
        <p:spPr>
          <a:xfrm>
            <a:off x="790475" y="1307167"/>
            <a:ext cx="4191000" cy="4525963"/>
          </a:xfrm>
        </p:spPr>
        <p:txBody>
          <a:bodyPr anchor="t"/>
          <a:lstStyle/>
          <a:p>
            <a:r>
              <a:rPr lang="en-US" sz="2400">
                <a:solidFill>
                  <a:schemeClr val="tx1">
                    <a:lumMod val="50000"/>
                    <a:lumOff val="50000"/>
                  </a:schemeClr>
                </a:solidFill>
              </a:rPr>
              <a:t>If allowed by the car seat manufacturer</a:t>
            </a:r>
          </a:p>
          <a:p>
            <a:pPr lvl="1"/>
            <a:r>
              <a:rPr lang="en-US" sz="2000">
                <a:solidFill>
                  <a:schemeClr val="tx1">
                    <a:lumMod val="50000"/>
                    <a:lumOff val="50000"/>
                  </a:schemeClr>
                </a:solidFill>
              </a:rPr>
              <a:t>Blanket rolls along sides for stable positioning</a:t>
            </a:r>
          </a:p>
          <a:p>
            <a:pPr lvl="1"/>
            <a:r>
              <a:rPr lang="en-US" sz="2000">
                <a:solidFill>
                  <a:schemeClr val="tx1">
                    <a:lumMod val="50000"/>
                    <a:lumOff val="50000"/>
                  </a:schemeClr>
                </a:solidFill>
              </a:rPr>
              <a:t>Blanket rolls outside of harness</a:t>
            </a:r>
          </a:p>
          <a:p>
            <a:pPr lvl="1"/>
            <a:r>
              <a:rPr lang="en-US" sz="2000">
                <a:solidFill>
                  <a:schemeClr val="tx1">
                    <a:lumMod val="50000"/>
                    <a:lumOff val="50000"/>
                  </a:schemeClr>
                </a:solidFill>
              </a:rPr>
              <a:t>Crotch rolls may also be used to prevent slouching</a:t>
            </a:r>
          </a:p>
          <a:p>
            <a:r>
              <a:rPr lang="en-US" sz="2400">
                <a:solidFill>
                  <a:schemeClr val="tx1">
                    <a:lumMod val="50000"/>
                    <a:lumOff val="50000"/>
                  </a:schemeClr>
                </a:solidFill>
              </a:rPr>
              <a:t>Do not add any padding under or behind baby that did not come with the car seat</a:t>
            </a:r>
            <a:endParaRPr lang="en-US">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9B84F02E-A532-48BA-8418-F680C146347E}" type="slidenum">
              <a:rPr lang="en-US" smtClean="0"/>
              <a:t>17</a:t>
            </a:fld>
            <a:endParaRPr lang="en-US"/>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69953" y="1376265"/>
            <a:ext cx="2950234" cy="3933645"/>
          </a:xfrm>
        </p:spPr>
      </p:pic>
      <p:sp>
        <p:nvSpPr>
          <p:cNvPr id="9" name="TextBox 8"/>
          <p:cNvSpPr txBox="1"/>
          <p:nvPr/>
        </p:nvSpPr>
        <p:spPr>
          <a:xfrm>
            <a:off x="5369953" y="5309910"/>
            <a:ext cx="3088248" cy="1046440"/>
          </a:xfrm>
          <a:prstGeom prst="rect">
            <a:avLst/>
          </a:prstGeom>
          <a:noFill/>
        </p:spPr>
        <p:txBody>
          <a:bodyPr wrap="square" rtlCol="0" anchor="t">
            <a:spAutoFit/>
          </a:bodyPr>
          <a:lstStyle/>
          <a:p>
            <a:pPr algn="ctr"/>
            <a:r>
              <a:rPr lang="en-US" sz="1600" b="1">
                <a:solidFill>
                  <a:schemeClr val="tx1">
                    <a:lumMod val="50000"/>
                    <a:lumOff val="50000"/>
                  </a:schemeClr>
                </a:solidFill>
              </a:rPr>
              <a:t>Infant born preterm with rolled receiving blankets for support</a:t>
            </a:r>
          </a:p>
          <a:p>
            <a:pPr algn="ctr"/>
            <a:r>
              <a:rPr lang="en-US" sz="1200">
                <a:solidFill>
                  <a:schemeClr val="tx1">
                    <a:lumMod val="50000"/>
                    <a:lumOff val="50000"/>
                  </a:schemeClr>
                </a:solidFill>
              </a:rPr>
              <a:t>Source: Automotive Safety Program</a:t>
            </a:r>
          </a:p>
          <a:p>
            <a:endParaRPr lang="en-US">
              <a:solidFill>
                <a:schemeClr val="tx1">
                  <a:lumMod val="50000"/>
                  <a:lumOff val="50000"/>
                </a:schemeClr>
              </a:solidFill>
            </a:endParaRPr>
          </a:p>
        </p:txBody>
      </p:sp>
    </p:spTree>
    <p:extLst>
      <p:ext uri="{BB962C8B-B14F-4D97-AF65-F5344CB8AC3E}">
        <p14:creationId xmlns:p14="http://schemas.microsoft.com/office/powerpoint/2010/main" val="1539823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Adding Extras to Any Car Seats</a:t>
            </a:r>
          </a:p>
        </p:txBody>
      </p:sp>
      <p:sp>
        <p:nvSpPr>
          <p:cNvPr id="5" name="Content Placeholder 4"/>
          <p:cNvSpPr>
            <a:spLocks noGrp="1"/>
          </p:cNvSpPr>
          <p:nvPr>
            <p:ph sz="half" idx="1"/>
          </p:nvPr>
        </p:nvSpPr>
        <p:spPr>
          <a:xfrm>
            <a:off x="685800" y="1412876"/>
            <a:ext cx="4171316" cy="4649954"/>
          </a:xfrm>
        </p:spPr>
        <p:txBody>
          <a:bodyPr/>
          <a:lstStyle/>
          <a:p>
            <a:r>
              <a:rPr lang="en-US" sz="2400">
                <a:solidFill>
                  <a:schemeClr val="tx1">
                    <a:lumMod val="50000"/>
                    <a:lumOff val="50000"/>
                  </a:schemeClr>
                </a:solidFill>
              </a:rPr>
              <a:t>Compromise integrity of car seat</a:t>
            </a:r>
          </a:p>
          <a:p>
            <a:r>
              <a:rPr lang="en-US" sz="2400">
                <a:solidFill>
                  <a:schemeClr val="tx1">
                    <a:lumMod val="50000"/>
                    <a:lumOff val="50000"/>
                  </a:schemeClr>
                </a:solidFill>
              </a:rPr>
              <a:t>Voids warranty of car seat</a:t>
            </a:r>
          </a:p>
          <a:p>
            <a:r>
              <a:rPr lang="en-US" sz="2400">
                <a:solidFill>
                  <a:schemeClr val="tx1">
                    <a:lumMod val="50000"/>
                    <a:lumOff val="50000"/>
                  </a:schemeClr>
                </a:solidFill>
              </a:rPr>
              <a:t>Impacts safety and overall performance of car seat</a:t>
            </a:r>
          </a:p>
          <a:p>
            <a:pPr marL="0" indent="0">
              <a:buNone/>
            </a:pPr>
            <a:endParaRPr lang="en-US" sz="2400">
              <a:solidFill>
                <a:schemeClr val="tx1">
                  <a:lumMod val="50000"/>
                  <a:lumOff val="50000"/>
                </a:schemeClr>
              </a:solidFill>
            </a:endParaRPr>
          </a:p>
          <a:p>
            <a:r>
              <a:rPr lang="en-US" sz="2400" b="1">
                <a:solidFill>
                  <a:schemeClr val="tx1">
                    <a:lumMod val="50000"/>
                    <a:lumOff val="50000"/>
                  </a:schemeClr>
                </a:solidFill>
              </a:rPr>
              <a:t>ONLY</a:t>
            </a:r>
            <a:r>
              <a:rPr lang="en-US" sz="2400">
                <a:solidFill>
                  <a:schemeClr val="tx1">
                    <a:lumMod val="50000"/>
                    <a:lumOff val="50000"/>
                  </a:schemeClr>
                </a:solidFill>
              </a:rPr>
              <a:t> exception:</a:t>
            </a:r>
          </a:p>
          <a:p>
            <a:pPr lvl="1"/>
            <a:r>
              <a:rPr lang="en-US" sz="2000">
                <a:solidFill>
                  <a:schemeClr val="tx1">
                    <a:lumMod val="50000"/>
                    <a:lumOff val="50000"/>
                  </a:schemeClr>
                </a:solidFill>
              </a:rPr>
              <a:t>Extra accessories made for the specific model of car seat by that specific car seat manufacturer</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18</a:t>
            </a:fld>
            <a:endParaRPr lang="en-US"/>
          </a:p>
        </p:txBody>
      </p:sp>
      <p:sp>
        <p:nvSpPr>
          <p:cNvPr id="6" name="TextBox 5"/>
          <p:cNvSpPr txBox="1"/>
          <p:nvPr/>
        </p:nvSpPr>
        <p:spPr>
          <a:xfrm>
            <a:off x="4893556" y="5181600"/>
            <a:ext cx="3601083" cy="1015663"/>
          </a:xfrm>
          <a:prstGeom prst="rect">
            <a:avLst/>
          </a:prstGeom>
          <a:noFill/>
        </p:spPr>
        <p:txBody>
          <a:bodyPr wrap="square" lIns="91440" tIns="45720" rIns="91440" bIns="45720" rtlCol="0" anchor="t">
            <a:spAutoFit/>
          </a:bodyPr>
          <a:lstStyle/>
          <a:p>
            <a:pPr algn="ctr"/>
            <a:r>
              <a:rPr lang="en-US" sz="1600" b="1">
                <a:solidFill>
                  <a:schemeClr val="tx1">
                    <a:lumMod val="50000"/>
                    <a:lumOff val="50000"/>
                  </a:schemeClr>
                </a:solidFill>
              </a:rPr>
              <a:t>Infant with non-regulated</a:t>
            </a:r>
          </a:p>
          <a:p>
            <a:pPr algn="ctr"/>
            <a:r>
              <a:rPr lang="en-US" sz="1600" b="1">
                <a:solidFill>
                  <a:schemeClr val="tx1">
                    <a:lumMod val="50000"/>
                    <a:lumOff val="50000"/>
                  </a:schemeClr>
                </a:solidFill>
              </a:rPr>
              <a:t> head support cushion</a:t>
            </a:r>
          </a:p>
          <a:p>
            <a:pPr algn="ctr"/>
            <a:r>
              <a:rPr lang="en-US" sz="1200">
                <a:solidFill>
                  <a:schemeClr val="tx1">
                    <a:lumMod val="50000"/>
                    <a:lumOff val="50000"/>
                  </a:schemeClr>
                </a:solidFill>
              </a:rPr>
              <a:t>Source: Automotive Safety Program</a:t>
            </a:r>
          </a:p>
          <a:p>
            <a:pPr algn="ctr"/>
            <a:endParaRPr lang="en-US" sz="16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364" y="1064535"/>
            <a:ext cx="3085466" cy="4113955"/>
          </a:xfrm>
          <a:prstGeom prst="rect">
            <a:avLst/>
          </a:prstGeom>
        </p:spPr>
      </p:pic>
    </p:spTree>
    <p:extLst>
      <p:ext uri="{BB962C8B-B14F-4D97-AF65-F5344CB8AC3E}">
        <p14:creationId xmlns:p14="http://schemas.microsoft.com/office/powerpoint/2010/main" val="2880772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5D20E5-E20E-45E4-9E18-08B159E2CB14}"/>
              </a:ext>
            </a:extLst>
          </p:cNvPr>
          <p:cNvSpPr>
            <a:spLocks noGrp="1"/>
          </p:cNvSpPr>
          <p:nvPr>
            <p:ph type="title"/>
          </p:nvPr>
        </p:nvSpPr>
        <p:spPr>
          <a:xfrm>
            <a:off x="457200" y="274638"/>
            <a:ext cx="8229600" cy="1143000"/>
          </a:xfrm>
        </p:spPr>
        <p:txBody>
          <a:bodyPr/>
          <a:lstStyle/>
          <a:p>
            <a:r>
              <a:rPr lang="en-US" kern="0">
                <a:ea typeface="+mn-ea"/>
                <a:cs typeface="+mn-cs"/>
              </a:rPr>
              <a:t>Convertible Car Seats</a:t>
            </a:r>
          </a:p>
        </p:txBody>
      </p:sp>
      <p:sp>
        <p:nvSpPr>
          <p:cNvPr id="12" name="Content Placeholder 2">
            <a:extLst>
              <a:ext uri="{FF2B5EF4-FFF2-40B4-BE49-F238E27FC236}">
                <a16:creationId xmlns:a16="http://schemas.microsoft.com/office/drawing/2014/main" id="{60659DF3-F0BB-4B77-8242-D61C605B8089}"/>
              </a:ext>
            </a:extLst>
          </p:cNvPr>
          <p:cNvSpPr>
            <a:spLocks noGrp="1"/>
          </p:cNvSpPr>
          <p:nvPr>
            <p:ph sz="half" idx="1"/>
          </p:nvPr>
        </p:nvSpPr>
        <p:spPr>
          <a:xfrm>
            <a:off x="304800" y="1219200"/>
            <a:ext cx="4495800" cy="4632325"/>
          </a:xfrm>
        </p:spPr>
        <p:txBody>
          <a:bodyPr anchor="t"/>
          <a:lstStyle/>
          <a:p>
            <a:r>
              <a:rPr lang="en-US" sz="2400">
                <a:solidFill>
                  <a:schemeClr val="tx1">
                    <a:lumMod val="50000"/>
                    <a:lumOff val="50000"/>
                  </a:schemeClr>
                </a:solidFill>
              </a:rPr>
              <a:t>Converts from rear-facing to forward-facing seat</a:t>
            </a:r>
          </a:p>
          <a:p>
            <a:r>
              <a:rPr lang="en-US" sz="2400">
                <a:solidFill>
                  <a:schemeClr val="tx1">
                    <a:lumMod val="50000"/>
                    <a:lumOff val="50000"/>
                  </a:schemeClr>
                </a:solidFill>
              </a:rPr>
              <a:t>Rear-facing:</a:t>
            </a:r>
          </a:p>
          <a:p>
            <a:pPr lvl="1"/>
            <a:r>
              <a:rPr lang="en-US" sz="2000">
                <a:solidFill>
                  <a:schemeClr val="tx1">
                    <a:lumMod val="50000"/>
                    <a:lumOff val="50000"/>
                  </a:schemeClr>
                </a:solidFill>
              </a:rPr>
              <a:t>Lower weight range 3-5 pounds</a:t>
            </a:r>
            <a:endParaRPr lang="en-US" sz="2000">
              <a:solidFill>
                <a:schemeClr val="tx1">
                  <a:lumMod val="50000"/>
                  <a:lumOff val="50000"/>
                </a:schemeClr>
              </a:solidFill>
              <a:cs typeface="Calibri"/>
            </a:endParaRPr>
          </a:p>
          <a:p>
            <a:pPr lvl="1"/>
            <a:r>
              <a:rPr lang="en-US" sz="2000">
                <a:solidFill>
                  <a:schemeClr val="tx1">
                    <a:lumMod val="50000"/>
                    <a:lumOff val="50000"/>
                  </a:schemeClr>
                </a:solidFill>
              </a:rPr>
              <a:t>Upper weight range 40-50 pounds</a:t>
            </a:r>
            <a:endParaRPr lang="en-US" sz="2000">
              <a:solidFill>
                <a:schemeClr val="tx1">
                  <a:lumMod val="50000"/>
                  <a:lumOff val="50000"/>
                </a:schemeClr>
              </a:solidFill>
              <a:cs typeface="Calibri"/>
            </a:endParaRPr>
          </a:p>
          <a:p>
            <a:r>
              <a:rPr lang="en-US" sz="2400">
                <a:solidFill>
                  <a:schemeClr val="tx1">
                    <a:lumMod val="50000"/>
                    <a:lumOff val="50000"/>
                  </a:schemeClr>
                </a:solidFill>
              </a:rPr>
              <a:t>Forward-facing:</a:t>
            </a:r>
          </a:p>
          <a:p>
            <a:pPr lvl="1"/>
            <a:r>
              <a:rPr lang="en-US" sz="2000">
                <a:solidFill>
                  <a:schemeClr val="tx1">
                    <a:lumMod val="50000"/>
                    <a:lumOff val="50000"/>
                  </a:schemeClr>
                </a:solidFill>
              </a:rPr>
              <a:t>Lower weight range 20-25 pounds</a:t>
            </a:r>
          </a:p>
          <a:p>
            <a:pPr lvl="1"/>
            <a:r>
              <a:rPr lang="en-US" sz="2000">
                <a:solidFill>
                  <a:schemeClr val="tx1">
                    <a:lumMod val="50000"/>
                    <a:lumOff val="50000"/>
                  </a:schemeClr>
                </a:solidFill>
              </a:rPr>
              <a:t>Upper weight range 40-65 pounds</a:t>
            </a:r>
          </a:p>
          <a:p>
            <a:pPr lvl="1"/>
            <a:r>
              <a:rPr lang="en-US" sz="2000">
                <a:solidFill>
                  <a:schemeClr val="tx1">
                    <a:lumMod val="50000"/>
                    <a:lumOff val="50000"/>
                  </a:schemeClr>
                </a:solidFill>
              </a:rPr>
              <a:t>2 years of age for some models</a:t>
            </a:r>
          </a:p>
          <a:p>
            <a:pPr marL="365760" lvl="1" indent="-365760">
              <a:buClr>
                <a:srgbClr val="7EB242"/>
              </a:buClr>
            </a:pPr>
            <a:r>
              <a:rPr lang="en-US">
                <a:solidFill>
                  <a:schemeClr val="tx1">
                    <a:lumMod val="50000"/>
                    <a:lumOff val="50000"/>
                  </a:schemeClr>
                </a:solidFill>
              </a:rPr>
              <a:t>All-in-one car seats convert from rear-facing to forward-facing and then to booster seat</a:t>
            </a:r>
          </a:p>
          <a:p>
            <a:pPr lvl="1"/>
            <a:endParaRPr lang="en-US">
              <a:solidFill>
                <a:schemeClr val="tx1"/>
              </a:solidFill>
            </a:endParaRPr>
          </a:p>
        </p:txBody>
      </p:sp>
      <p:sp>
        <p:nvSpPr>
          <p:cNvPr id="13" name="Slide Number Placeholder 4">
            <a:extLst>
              <a:ext uri="{FF2B5EF4-FFF2-40B4-BE49-F238E27FC236}">
                <a16:creationId xmlns:a16="http://schemas.microsoft.com/office/drawing/2014/main" id="{F732E934-9876-453F-9D1A-12CE61DB03D5}"/>
              </a:ext>
            </a:extLst>
          </p:cNvPr>
          <p:cNvSpPr>
            <a:spLocks noGrp="1"/>
          </p:cNvSpPr>
          <p:nvPr>
            <p:ph type="sldNum" sz="quarter" idx="12"/>
          </p:nvPr>
        </p:nvSpPr>
        <p:spPr>
          <a:xfrm>
            <a:off x="6553200" y="6356350"/>
            <a:ext cx="2133600" cy="365125"/>
          </a:xfrm>
        </p:spPr>
        <p:txBody>
          <a:bodyPr/>
          <a:lstStyle/>
          <a:p>
            <a:fld id="{9B84F02E-A532-48BA-8418-F680C146347E}" type="slidenum">
              <a:rPr lang="en-US" smtClean="0"/>
              <a:t>19</a:t>
            </a:fld>
            <a:endParaRPr lang="en-US"/>
          </a:p>
        </p:txBody>
      </p:sp>
      <p:pic>
        <p:nvPicPr>
          <p:cNvPr id="14" name="Picture 13">
            <a:extLst>
              <a:ext uri="{FF2B5EF4-FFF2-40B4-BE49-F238E27FC236}">
                <a16:creationId xmlns:a16="http://schemas.microsoft.com/office/drawing/2014/main" id="{84C167A7-620A-495C-8520-4DB095BDE733}"/>
              </a:ext>
            </a:extLst>
          </p:cNvPr>
          <p:cNvPicPr>
            <a:picLocks noChangeAspect="1"/>
          </p:cNvPicPr>
          <p:nvPr/>
        </p:nvPicPr>
        <p:blipFill rotWithShape="1">
          <a:blip r:embed="rId3"/>
          <a:srcRect l="2909" r="4314"/>
          <a:stretch/>
        </p:blipFill>
        <p:spPr>
          <a:xfrm>
            <a:off x="4719637" y="1585525"/>
            <a:ext cx="4419600" cy="3175779"/>
          </a:xfrm>
          <a:prstGeom prst="rect">
            <a:avLst/>
          </a:prstGeom>
        </p:spPr>
      </p:pic>
      <p:sp>
        <p:nvSpPr>
          <p:cNvPr id="15" name="TextBox 14">
            <a:extLst>
              <a:ext uri="{FF2B5EF4-FFF2-40B4-BE49-F238E27FC236}">
                <a16:creationId xmlns:a16="http://schemas.microsoft.com/office/drawing/2014/main" id="{FC018759-41A8-4F43-965F-167F401DE1B0}"/>
              </a:ext>
            </a:extLst>
          </p:cNvPr>
          <p:cNvSpPr txBox="1"/>
          <p:nvPr/>
        </p:nvSpPr>
        <p:spPr>
          <a:xfrm>
            <a:off x="5940528" y="4905207"/>
            <a:ext cx="2020681" cy="276999"/>
          </a:xfrm>
          <a:prstGeom prst="rect">
            <a:avLst/>
          </a:prstGeom>
          <a:noFill/>
        </p:spPr>
        <p:txBody>
          <a:bodyPr wrap="none" rtlCol="0">
            <a:spAutoFit/>
          </a:bodyPr>
          <a:lstStyle/>
          <a:p>
            <a:r>
              <a:rPr lang="en-US" sz="1200">
                <a:solidFill>
                  <a:schemeClr val="tx1">
                    <a:lumMod val="50000"/>
                    <a:lumOff val="50000"/>
                  </a:schemeClr>
                </a:solidFill>
              </a:rPr>
              <a:t>Source: www.thespruce.com</a:t>
            </a:r>
          </a:p>
        </p:txBody>
      </p:sp>
    </p:spTree>
    <p:extLst>
      <p:ext uri="{BB962C8B-B14F-4D97-AF65-F5344CB8AC3E}">
        <p14:creationId xmlns:p14="http://schemas.microsoft.com/office/powerpoint/2010/main" val="2178431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Objectives</a:t>
            </a:r>
          </a:p>
        </p:txBody>
      </p:sp>
      <p:sp>
        <p:nvSpPr>
          <p:cNvPr id="4" name="Content Placeholder 3"/>
          <p:cNvSpPr>
            <a:spLocks noGrp="1"/>
          </p:cNvSpPr>
          <p:nvPr>
            <p:ph idx="1"/>
          </p:nvPr>
        </p:nvSpPr>
        <p:spPr>
          <a:xfrm>
            <a:off x="1371600" y="1600200"/>
            <a:ext cx="6705600" cy="4525963"/>
          </a:xfrm>
        </p:spPr>
        <p:txBody>
          <a:bodyPr>
            <a:normAutofit/>
          </a:bodyPr>
          <a:lstStyle/>
          <a:p>
            <a:r>
              <a:rPr lang="en-US">
                <a:solidFill>
                  <a:schemeClr val="tx1">
                    <a:lumMod val="50000"/>
                    <a:lumOff val="50000"/>
                  </a:schemeClr>
                </a:solidFill>
              </a:rPr>
              <a:t>Identify types of medical conditions that may require special consideration</a:t>
            </a:r>
          </a:p>
          <a:p>
            <a:r>
              <a:rPr lang="en-US">
                <a:solidFill>
                  <a:schemeClr val="tx1">
                    <a:lumMod val="50000"/>
                    <a:lumOff val="50000"/>
                  </a:schemeClr>
                </a:solidFill>
              </a:rPr>
              <a:t>State three benefits of using conventional restraints whenever possible</a:t>
            </a:r>
          </a:p>
          <a:p>
            <a:r>
              <a:rPr lang="en-US">
                <a:solidFill>
                  <a:schemeClr val="tx1">
                    <a:lumMod val="50000"/>
                    <a:lumOff val="50000"/>
                  </a:schemeClr>
                </a:solidFill>
              </a:rPr>
              <a:t>Identify four types of adaptive restraints</a:t>
            </a:r>
          </a:p>
          <a:p>
            <a:r>
              <a:rPr lang="en-US">
                <a:solidFill>
                  <a:schemeClr val="tx1">
                    <a:lumMod val="50000"/>
                    <a:lumOff val="50000"/>
                  </a:schemeClr>
                </a:solidFill>
              </a:rPr>
              <a:t>Identify local and national adaptive resources</a:t>
            </a:r>
          </a:p>
          <a:p>
            <a:r>
              <a:rPr lang="en-US">
                <a:solidFill>
                  <a:schemeClr val="tx1">
                    <a:lumMod val="50000"/>
                    <a:lumOff val="50000"/>
                  </a:schemeClr>
                </a:solidFill>
              </a:rPr>
              <a:t>Learn about training required to become certified child passenger safety technician (CPST) and additional adaptive transportation training</a:t>
            </a:r>
          </a:p>
        </p:txBody>
      </p:sp>
      <p:sp>
        <p:nvSpPr>
          <p:cNvPr id="2" name="Slide Number Placeholder 1"/>
          <p:cNvSpPr>
            <a:spLocks noGrp="1"/>
          </p:cNvSpPr>
          <p:nvPr>
            <p:ph type="sldNum" sz="quarter" idx="12"/>
          </p:nvPr>
        </p:nvSpPr>
        <p:spPr/>
        <p:txBody>
          <a:bodyPr/>
          <a:lstStyle/>
          <a:p>
            <a:fld id="{9B84F02E-A532-48BA-8418-F680C146347E}" type="slidenum">
              <a:rPr lang="en-US" smtClean="0"/>
              <a:t>2</a:t>
            </a:fld>
            <a:endParaRPr lang="en-US"/>
          </a:p>
        </p:txBody>
      </p:sp>
    </p:spTree>
    <p:extLst>
      <p:ext uri="{BB962C8B-B14F-4D97-AF65-F5344CB8AC3E}">
        <p14:creationId xmlns:p14="http://schemas.microsoft.com/office/powerpoint/2010/main" val="1558711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6785-6B94-4849-A0A6-8CA869CE79D2}"/>
              </a:ext>
            </a:extLst>
          </p:cNvPr>
          <p:cNvSpPr>
            <a:spLocks noGrp="1"/>
          </p:cNvSpPr>
          <p:nvPr>
            <p:ph type="title"/>
          </p:nvPr>
        </p:nvSpPr>
        <p:spPr/>
        <p:txBody>
          <a:bodyPr/>
          <a:lstStyle/>
          <a:p>
            <a:r>
              <a:rPr lang="en-US"/>
              <a:t>Rotating </a:t>
            </a:r>
            <a:r>
              <a:rPr lang="en-US" kern="0">
                <a:ea typeface="+mn-ea"/>
                <a:cs typeface="+mn-cs"/>
              </a:rPr>
              <a:t>Convertible Car Seats</a:t>
            </a:r>
            <a:endParaRPr lang="en-US"/>
          </a:p>
        </p:txBody>
      </p:sp>
      <p:sp>
        <p:nvSpPr>
          <p:cNvPr id="3" name="Content Placeholder 2">
            <a:extLst>
              <a:ext uri="{FF2B5EF4-FFF2-40B4-BE49-F238E27FC236}">
                <a16:creationId xmlns:a16="http://schemas.microsoft.com/office/drawing/2014/main" id="{7384374E-FD57-410E-9C7A-44D911BDA440}"/>
              </a:ext>
            </a:extLst>
          </p:cNvPr>
          <p:cNvSpPr>
            <a:spLocks noGrp="1"/>
          </p:cNvSpPr>
          <p:nvPr>
            <p:ph sz="half" idx="1"/>
          </p:nvPr>
        </p:nvSpPr>
        <p:spPr>
          <a:xfrm>
            <a:off x="438152" y="1166018"/>
            <a:ext cx="2816434" cy="4525963"/>
          </a:xfrm>
        </p:spPr>
        <p:txBody>
          <a:bodyPr/>
          <a:lstStyle/>
          <a:p>
            <a:r>
              <a:rPr lang="en-US">
                <a:solidFill>
                  <a:schemeClr val="tx1">
                    <a:lumMod val="50000"/>
                    <a:lumOff val="50000"/>
                  </a:schemeClr>
                </a:solidFill>
              </a:rPr>
              <a:t>May encourage rear-facing for longer</a:t>
            </a:r>
          </a:p>
          <a:p>
            <a:r>
              <a:rPr lang="en-US">
                <a:solidFill>
                  <a:schemeClr val="tx1">
                    <a:lumMod val="50000"/>
                    <a:lumOff val="50000"/>
                  </a:schemeClr>
                </a:solidFill>
              </a:rPr>
              <a:t>May improve safety of transfers in and out of car seat</a:t>
            </a:r>
          </a:p>
          <a:p>
            <a:r>
              <a:rPr lang="en-US">
                <a:solidFill>
                  <a:schemeClr val="tx1">
                    <a:lumMod val="50000"/>
                    <a:lumOff val="50000"/>
                  </a:schemeClr>
                </a:solidFill>
              </a:rPr>
              <a:t>May be too expensive for some families</a:t>
            </a:r>
          </a:p>
          <a:p>
            <a:endParaRPr lang="en-US"/>
          </a:p>
        </p:txBody>
      </p:sp>
      <p:sp>
        <p:nvSpPr>
          <p:cNvPr id="5" name="Slide Number Placeholder 4">
            <a:extLst>
              <a:ext uri="{FF2B5EF4-FFF2-40B4-BE49-F238E27FC236}">
                <a16:creationId xmlns:a16="http://schemas.microsoft.com/office/drawing/2014/main" id="{6E49208E-9F0D-405A-9252-568375E63BA0}"/>
              </a:ext>
            </a:extLst>
          </p:cNvPr>
          <p:cNvSpPr>
            <a:spLocks noGrp="1"/>
          </p:cNvSpPr>
          <p:nvPr>
            <p:ph type="sldNum" sz="quarter" idx="12"/>
          </p:nvPr>
        </p:nvSpPr>
        <p:spPr/>
        <p:txBody>
          <a:bodyPr/>
          <a:lstStyle/>
          <a:p>
            <a:fld id="{9B84F02E-A532-48BA-8418-F680C146347E}" type="slidenum">
              <a:rPr lang="en-US" smtClean="0"/>
              <a:t>20</a:t>
            </a:fld>
            <a:endParaRPr lang="en-US"/>
          </a:p>
        </p:txBody>
      </p:sp>
      <p:pic>
        <p:nvPicPr>
          <p:cNvPr id="6" name="Picture 4">
            <a:extLst>
              <a:ext uri="{FF2B5EF4-FFF2-40B4-BE49-F238E27FC236}">
                <a16:creationId xmlns:a16="http://schemas.microsoft.com/office/drawing/2014/main" id="{977AD637-975D-443F-BA9B-9DC2F4822D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637" y="1564740"/>
            <a:ext cx="292608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A2D3FF4-6981-4EBF-8989-99B36F42ED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2" y="1528762"/>
            <a:ext cx="5486400" cy="3086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25EF38-13E7-4146-B5D8-5E1705A96EEF}"/>
              </a:ext>
            </a:extLst>
          </p:cNvPr>
          <p:cNvSpPr txBox="1"/>
          <p:nvPr/>
        </p:nvSpPr>
        <p:spPr>
          <a:xfrm>
            <a:off x="2667002" y="4490820"/>
            <a:ext cx="2816434" cy="584775"/>
          </a:xfrm>
          <a:prstGeom prst="rect">
            <a:avLst/>
          </a:prstGeom>
          <a:noFill/>
        </p:spPr>
        <p:txBody>
          <a:bodyPr wrap="square" rtlCol="0">
            <a:spAutoFit/>
          </a:bodyPr>
          <a:lstStyle/>
          <a:p>
            <a:pPr algn="ctr"/>
            <a:r>
              <a:rPr lang="en-US" sz="1600" b="1">
                <a:solidFill>
                  <a:schemeClr val="tx1">
                    <a:lumMod val="50000"/>
                    <a:lumOff val="50000"/>
                  </a:schemeClr>
                </a:solidFill>
              </a:rPr>
              <a:t>Graco Turn2Me</a:t>
            </a:r>
          </a:p>
          <a:p>
            <a:pPr algn="ctr"/>
            <a:r>
              <a:rPr lang="en-US" sz="1600" b="1">
                <a:solidFill>
                  <a:schemeClr val="tx1">
                    <a:lumMod val="50000"/>
                    <a:lumOff val="50000"/>
                  </a:schemeClr>
                </a:solidFill>
              </a:rPr>
              <a:t>Source: Graco</a:t>
            </a:r>
          </a:p>
        </p:txBody>
      </p:sp>
      <p:sp>
        <p:nvSpPr>
          <p:cNvPr id="9" name="TextBox 8">
            <a:extLst>
              <a:ext uri="{FF2B5EF4-FFF2-40B4-BE49-F238E27FC236}">
                <a16:creationId xmlns:a16="http://schemas.microsoft.com/office/drawing/2014/main" id="{CFB48805-F57E-46DA-8DAA-5A01DC1E3EDA}"/>
              </a:ext>
            </a:extLst>
          </p:cNvPr>
          <p:cNvSpPr txBox="1"/>
          <p:nvPr/>
        </p:nvSpPr>
        <p:spPr>
          <a:xfrm>
            <a:off x="5943602" y="4490820"/>
            <a:ext cx="2508635" cy="584775"/>
          </a:xfrm>
          <a:prstGeom prst="rect">
            <a:avLst/>
          </a:prstGeom>
          <a:noFill/>
        </p:spPr>
        <p:txBody>
          <a:bodyPr wrap="square" rtlCol="0">
            <a:spAutoFit/>
          </a:bodyPr>
          <a:lstStyle/>
          <a:p>
            <a:pPr algn="ctr"/>
            <a:r>
              <a:rPr lang="en-US" sz="1600" b="1" err="1">
                <a:solidFill>
                  <a:schemeClr val="tx1">
                    <a:lumMod val="50000"/>
                    <a:lumOff val="50000"/>
                  </a:schemeClr>
                </a:solidFill>
              </a:rPr>
              <a:t>Evenflo</a:t>
            </a:r>
            <a:r>
              <a:rPr lang="en-US" sz="1600" b="1">
                <a:solidFill>
                  <a:schemeClr val="tx1">
                    <a:lumMod val="50000"/>
                    <a:lumOff val="50000"/>
                  </a:schemeClr>
                </a:solidFill>
              </a:rPr>
              <a:t> Revolve</a:t>
            </a:r>
          </a:p>
          <a:p>
            <a:pPr algn="ctr"/>
            <a:r>
              <a:rPr lang="en-US" sz="1600" b="1">
                <a:solidFill>
                  <a:schemeClr val="tx1">
                    <a:lumMod val="50000"/>
                    <a:lumOff val="50000"/>
                  </a:schemeClr>
                </a:solidFill>
              </a:rPr>
              <a:t>Source: </a:t>
            </a:r>
            <a:r>
              <a:rPr lang="en-US" sz="1600" b="1" err="1">
                <a:solidFill>
                  <a:schemeClr val="tx1">
                    <a:lumMod val="50000"/>
                    <a:lumOff val="50000"/>
                  </a:schemeClr>
                </a:solidFill>
              </a:rPr>
              <a:t>Evenflo</a:t>
            </a:r>
            <a:endParaRPr lang="en-US" sz="1600" b="1">
              <a:solidFill>
                <a:schemeClr val="tx1">
                  <a:lumMod val="50000"/>
                  <a:lumOff val="50000"/>
                </a:schemeClr>
              </a:solidFill>
            </a:endParaRPr>
          </a:p>
        </p:txBody>
      </p:sp>
    </p:spTree>
    <p:extLst>
      <p:ext uri="{BB962C8B-B14F-4D97-AF65-F5344CB8AC3E}">
        <p14:creationId xmlns:p14="http://schemas.microsoft.com/office/powerpoint/2010/main" val="1081672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953"/>
            <a:ext cx="8229600" cy="1143000"/>
          </a:xfrm>
        </p:spPr>
        <p:txBody>
          <a:bodyPr/>
          <a:lstStyle/>
          <a:p>
            <a:r>
              <a:rPr lang="en-US"/>
              <a:t>Convertible Rear-Facing Car Seats</a:t>
            </a:r>
          </a:p>
        </p:txBody>
      </p:sp>
      <p:sp>
        <p:nvSpPr>
          <p:cNvPr id="5" name="Content Placeholder 4"/>
          <p:cNvSpPr>
            <a:spLocks noGrp="1"/>
          </p:cNvSpPr>
          <p:nvPr>
            <p:ph sz="half" idx="1"/>
          </p:nvPr>
        </p:nvSpPr>
        <p:spPr>
          <a:xfrm>
            <a:off x="177800" y="1098550"/>
            <a:ext cx="4775200" cy="5257800"/>
          </a:xfrm>
        </p:spPr>
        <p:txBody>
          <a:bodyPr/>
          <a:lstStyle/>
          <a:p>
            <a:r>
              <a:rPr lang="en-US" sz="2000">
                <a:solidFill>
                  <a:schemeClr val="tx1">
                    <a:lumMod val="50000"/>
                    <a:lumOff val="50000"/>
                  </a:schemeClr>
                </a:solidFill>
              </a:rPr>
              <a:t>Rear-facing up to the highest height or weight allowed by manufacturer</a:t>
            </a:r>
          </a:p>
          <a:p>
            <a:pPr lvl="1"/>
            <a:r>
              <a:rPr lang="en-US" sz="1600">
                <a:solidFill>
                  <a:schemeClr val="tx1">
                    <a:lumMod val="50000"/>
                    <a:lumOff val="50000"/>
                  </a:schemeClr>
                </a:solidFill>
              </a:rPr>
              <a:t>Car seat shell supports body along entire head and back; and provides protection especially to spine in crash situation</a:t>
            </a:r>
          </a:p>
          <a:p>
            <a:pPr marL="347472">
              <a:spcBef>
                <a:spcPts val="480"/>
              </a:spcBef>
            </a:pPr>
            <a:r>
              <a:rPr lang="en-US" sz="2000">
                <a:solidFill>
                  <a:schemeClr val="tx1">
                    <a:lumMod val="50000"/>
                    <a:lumOff val="50000"/>
                  </a:schemeClr>
                </a:solidFill>
              </a:rPr>
              <a:t>May be useful for children with:</a:t>
            </a:r>
          </a:p>
          <a:p>
            <a:pPr marL="800100" lvl="1"/>
            <a:r>
              <a:rPr lang="en-US" sz="1600">
                <a:solidFill>
                  <a:schemeClr val="tx1">
                    <a:lumMod val="50000"/>
                    <a:lumOff val="50000"/>
                  </a:schemeClr>
                </a:solidFill>
              </a:rPr>
              <a:t>Smaller stature</a:t>
            </a:r>
          </a:p>
          <a:p>
            <a:pPr marL="800100" lvl="1"/>
            <a:r>
              <a:rPr lang="en-US" sz="1600">
                <a:solidFill>
                  <a:schemeClr val="tx1">
                    <a:lumMod val="50000"/>
                    <a:lumOff val="50000"/>
                  </a:schemeClr>
                </a:solidFill>
              </a:rPr>
              <a:t>Developmental delays</a:t>
            </a:r>
          </a:p>
          <a:p>
            <a:pPr marL="800100" lvl="1"/>
            <a:r>
              <a:rPr lang="en-US" sz="1600">
                <a:solidFill>
                  <a:schemeClr val="tx1">
                    <a:lumMod val="50000"/>
                    <a:lumOff val="50000"/>
                  </a:schemeClr>
                </a:solidFill>
              </a:rPr>
              <a:t>Brittle bones</a:t>
            </a:r>
          </a:p>
          <a:p>
            <a:pPr marL="800100" lvl="1"/>
            <a:r>
              <a:rPr lang="en-US" sz="1600">
                <a:solidFill>
                  <a:schemeClr val="tx1">
                    <a:lumMod val="50000"/>
                    <a:lumOff val="50000"/>
                  </a:schemeClr>
                </a:solidFill>
              </a:rPr>
              <a:t>Down syndrome</a:t>
            </a:r>
          </a:p>
          <a:p>
            <a:pPr marL="800100" lvl="1"/>
            <a:r>
              <a:rPr lang="en-US" sz="1600">
                <a:solidFill>
                  <a:schemeClr val="tx1">
                    <a:lumMod val="50000"/>
                    <a:lumOff val="50000"/>
                  </a:schemeClr>
                </a:solidFill>
              </a:rPr>
              <a:t>Low tone</a:t>
            </a:r>
          </a:p>
          <a:p>
            <a:pPr marL="800100" lvl="1"/>
            <a:r>
              <a:rPr lang="en-US" sz="1600">
                <a:solidFill>
                  <a:schemeClr val="tx1">
                    <a:lumMod val="50000"/>
                    <a:lumOff val="50000"/>
                  </a:schemeClr>
                </a:solidFill>
              </a:rPr>
              <a:t>Breathing issues</a:t>
            </a:r>
          </a:p>
          <a:p>
            <a:pPr marL="342900" indent="-342900">
              <a:buClr>
                <a:schemeClr val="accent3">
                  <a:lumMod val="75000"/>
                </a:schemeClr>
              </a:buClr>
              <a:buFont typeface="Arial" panose="020B0604020202020204" pitchFamily="34" charset="0"/>
              <a:buChar char="•"/>
            </a:pPr>
            <a:r>
              <a:rPr lang="en-US" sz="2000">
                <a:solidFill>
                  <a:schemeClr val="tx1">
                    <a:lumMod val="50000"/>
                    <a:lumOff val="50000"/>
                  </a:schemeClr>
                </a:solidFill>
              </a:rPr>
              <a:t>Helpful features:</a:t>
            </a:r>
          </a:p>
          <a:p>
            <a:pPr marL="742950" lvl="1" indent="-285750">
              <a:buClr>
                <a:srgbClr val="FF0000"/>
              </a:buClr>
              <a:buFont typeface="Arial" panose="020B0604020202020204" pitchFamily="34" charset="0"/>
              <a:buChar char="•"/>
            </a:pPr>
            <a:r>
              <a:rPr lang="en-US" sz="1600">
                <a:solidFill>
                  <a:schemeClr val="tx1">
                    <a:lumMod val="50000"/>
                    <a:lumOff val="50000"/>
                  </a:schemeClr>
                </a:solidFill>
              </a:rPr>
              <a:t>Rear-facing more protective</a:t>
            </a:r>
          </a:p>
          <a:p>
            <a:pPr marL="742950" lvl="1" indent="-285750">
              <a:buClr>
                <a:srgbClr val="FF0000"/>
              </a:buClr>
              <a:buFont typeface="Arial" panose="020B0604020202020204" pitchFamily="34" charset="0"/>
              <a:buChar char="•"/>
            </a:pPr>
            <a:r>
              <a:rPr lang="en-US" sz="1600">
                <a:solidFill>
                  <a:schemeClr val="tx1">
                    <a:lumMod val="50000"/>
                    <a:lumOff val="50000"/>
                  </a:schemeClr>
                </a:solidFill>
              </a:rPr>
              <a:t>Rear-facing multiple recline options</a:t>
            </a:r>
          </a:p>
          <a:p>
            <a:pPr marL="742950" lvl="1" indent="-285750">
              <a:buClr>
                <a:srgbClr val="FF0000"/>
              </a:buClr>
              <a:buFont typeface="Arial" panose="020B0604020202020204" pitchFamily="34" charset="0"/>
              <a:buChar char="•"/>
            </a:pPr>
            <a:r>
              <a:rPr lang="en-US" sz="1600">
                <a:solidFill>
                  <a:schemeClr val="tx1">
                    <a:lumMod val="50000"/>
                    <a:lumOff val="50000"/>
                  </a:schemeClr>
                </a:solidFill>
              </a:rPr>
              <a:t>Extra padding and inserts</a:t>
            </a:r>
          </a:p>
          <a:p>
            <a:pPr marL="800100" lvl="1"/>
            <a:endParaRPr lang="en-US" sz="160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7B9F9F-9C84-43A4-A70F-C0C4DFF00504}" type="slidenum">
              <a:rPr lang="en-US" smtClean="0"/>
              <a:pPr/>
              <a:t>21</a:t>
            </a:fld>
            <a:endParaRPr lang="en-US"/>
          </a:p>
        </p:txBody>
      </p:sp>
      <p:pic>
        <p:nvPicPr>
          <p:cNvPr id="6" name="Picture 5"/>
          <p:cNvPicPr>
            <a:picLocks noChangeAspect="1"/>
          </p:cNvPicPr>
          <p:nvPr/>
        </p:nvPicPr>
        <p:blipFill>
          <a:blip r:embed="rId3"/>
          <a:stretch>
            <a:fillRect/>
          </a:stretch>
        </p:blipFill>
        <p:spPr>
          <a:xfrm>
            <a:off x="4953000" y="2167012"/>
            <a:ext cx="3811836" cy="2523976"/>
          </a:xfrm>
          <a:prstGeom prst="rect">
            <a:avLst/>
          </a:prstGeom>
        </p:spPr>
      </p:pic>
      <p:sp>
        <p:nvSpPr>
          <p:cNvPr id="7" name="TextBox 6"/>
          <p:cNvSpPr txBox="1"/>
          <p:nvPr/>
        </p:nvSpPr>
        <p:spPr>
          <a:xfrm>
            <a:off x="4953001" y="4690988"/>
            <a:ext cx="3811836" cy="769441"/>
          </a:xfrm>
          <a:prstGeom prst="rect">
            <a:avLst/>
          </a:prstGeom>
          <a:noFill/>
        </p:spPr>
        <p:txBody>
          <a:bodyPr wrap="square" rtlCol="0">
            <a:spAutoFit/>
          </a:bodyPr>
          <a:lstStyle/>
          <a:p>
            <a:pPr algn="ctr"/>
            <a:r>
              <a:rPr lang="en-US" sz="1600" b="1">
                <a:solidFill>
                  <a:schemeClr val="tx1">
                    <a:lumMod val="50000"/>
                    <a:lumOff val="50000"/>
                  </a:schemeClr>
                </a:solidFill>
              </a:rPr>
              <a:t>Child with diagnosis of Down syndrome in rear-facing convertible seat</a:t>
            </a:r>
          </a:p>
          <a:p>
            <a:pPr algn="ctr"/>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1118509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82" y="419100"/>
            <a:ext cx="8229600" cy="1143000"/>
          </a:xfrm>
        </p:spPr>
        <p:txBody>
          <a:bodyPr/>
          <a:lstStyle/>
          <a:p>
            <a:r>
              <a:rPr lang="en-US"/>
              <a:t>Convertible Forward-Facing Car Seats</a:t>
            </a:r>
          </a:p>
        </p:txBody>
      </p:sp>
      <p:sp>
        <p:nvSpPr>
          <p:cNvPr id="5" name="Content Placeholder 4"/>
          <p:cNvSpPr>
            <a:spLocks noGrp="1"/>
          </p:cNvSpPr>
          <p:nvPr>
            <p:ph sz="half" idx="1"/>
          </p:nvPr>
        </p:nvSpPr>
        <p:spPr>
          <a:xfrm>
            <a:off x="3810000" y="1268358"/>
            <a:ext cx="5105400" cy="4321284"/>
          </a:xfrm>
        </p:spPr>
        <p:txBody>
          <a:bodyPr/>
          <a:lstStyle/>
          <a:p>
            <a:r>
              <a:rPr lang="en-US" sz="2200">
                <a:solidFill>
                  <a:schemeClr val="tx1">
                    <a:lumMod val="50000"/>
                    <a:lumOff val="50000"/>
                  </a:schemeClr>
                </a:solidFill>
              </a:rPr>
              <a:t>5-point harness absorbs crash forces</a:t>
            </a:r>
          </a:p>
          <a:p>
            <a:r>
              <a:rPr lang="en-US" sz="2200">
                <a:solidFill>
                  <a:schemeClr val="tx1">
                    <a:lumMod val="50000"/>
                    <a:lumOff val="50000"/>
                  </a:schemeClr>
                </a:solidFill>
              </a:rPr>
              <a:t>Minimum age of 2 years old required for some models</a:t>
            </a:r>
          </a:p>
          <a:p>
            <a:r>
              <a:rPr lang="en-US" sz="2200">
                <a:solidFill>
                  <a:schemeClr val="tx1">
                    <a:lumMod val="50000"/>
                    <a:lumOff val="50000"/>
                  </a:schemeClr>
                </a:solidFill>
              </a:rPr>
              <a:t>May be useful for children with:</a:t>
            </a:r>
          </a:p>
          <a:p>
            <a:pPr lvl="1"/>
            <a:r>
              <a:rPr lang="en-US" sz="1800">
                <a:solidFill>
                  <a:schemeClr val="tx1">
                    <a:lumMod val="50000"/>
                    <a:lumOff val="50000"/>
                  </a:schemeClr>
                </a:solidFill>
              </a:rPr>
              <a:t>Neuromuscular disorders</a:t>
            </a:r>
          </a:p>
          <a:p>
            <a:pPr lvl="1"/>
            <a:r>
              <a:rPr lang="en-US" sz="1800">
                <a:solidFill>
                  <a:schemeClr val="tx1">
                    <a:lumMod val="50000"/>
                    <a:lumOff val="50000"/>
                  </a:schemeClr>
                </a:solidFill>
              </a:rPr>
              <a:t>Bone dysplasia conditions</a:t>
            </a:r>
          </a:p>
          <a:p>
            <a:pPr lvl="1"/>
            <a:r>
              <a:rPr lang="en-US" sz="1800">
                <a:solidFill>
                  <a:schemeClr val="tx1">
                    <a:lumMod val="50000"/>
                    <a:lumOff val="50000"/>
                  </a:schemeClr>
                </a:solidFill>
              </a:rPr>
              <a:t>Hydrocephalus</a:t>
            </a:r>
          </a:p>
          <a:p>
            <a:pPr lvl="1"/>
            <a:r>
              <a:rPr lang="en-US" sz="1800">
                <a:solidFill>
                  <a:schemeClr val="tx1">
                    <a:lumMod val="50000"/>
                    <a:lumOff val="50000"/>
                  </a:schemeClr>
                </a:solidFill>
              </a:rPr>
              <a:t>Behavioral issues</a:t>
            </a:r>
          </a:p>
          <a:p>
            <a:pPr lvl="1"/>
            <a:r>
              <a:rPr lang="en-US" sz="1800">
                <a:solidFill>
                  <a:schemeClr val="tx1">
                    <a:lumMod val="50000"/>
                    <a:lumOff val="50000"/>
                  </a:schemeClr>
                </a:solidFill>
              </a:rPr>
              <a:t>Overweight or obese</a:t>
            </a:r>
          </a:p>
          <a:p>
            <a:r>
              <a:rPr lang="en-US" sz="2200">
                <a:solidFill>
                  <a:schemeClr val="tx1">
                    <a:lumMod val="50000"/>
                    <a:lumOff val="50000"/>
                  </a:schemeClr>
                </a:solidFill>
              </a:rPr>
              <a:t>Helpful features:</a:t>
            </a:r>
          </a:p>
          <a:p>
            <a:pPr lvl="1"/>
            <a:r>
              <a:rPr lang="en-US" sz="1800">
                <a:solidFill>
                  <a:schemeClr val="tx1">
                    <a:lumMod val="50000"/>
                    <a:lumOff val="50000"/>
                  </a:schemeClr>
                </a:solidFill>
              </a:rPr>
              <a:t>Higher harness weights – up to 65 pounds</a:t>
            </a:r>
          </a:p>
          <a:p>
            <a:pPr marL="742950" lvl="1" indent="-285750">
              <a:buClr>
                <a:srgbClr val="FF0000"/>
              </a:buClr>
              <a:buFont typeface="Arial" panose="020B0604020202020204" pitchFamily="34" charset="0"/>
              <a:buChar char="•"/>
            </a:pPr>
            <a:r>
              <a:rPr lang="en-US" sz="1800">
                <a:solidFill>
                  <a:schemeClr val="tx1">
                    <a:lumMod val="50000"/>
                    <a:lumOff val="50000"/>
                  </a:schemeClr>
                </a:solidFill>
              </a:rPr>
              <a:t>Forward-facing multiple recline options</a:t>
            </a:r>
          </a:p>
          <a:p>
            <a:pPr lvl="1"/>
            <a:r>
              <a:rPr lang="en-US" sz="1800">
                <a:solidFill>
                  <a:schemeClr val="tx1">
                    <a:lumMod val="50000"/>
                    <a:lumOff val="50000"/>
                  </a:schemeClr>
                </a:solidFill>
              </a:rPr>
              <a:t>Lateral and adjustable head supports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22</a:t>
            </a:fld>
            <a:endParaRPr lang="en-US"/>
          </a:p>
        </p:txBody>
      </p:sp>
      <p:sp>
        <p:nvSpPr>
          <p:cNvPr id="7" name="TextBox 6"/>
          <p:cNvSpPr txBox="1"/>
          <p:nvPr/>
        </p:nvSpPr>
        <p:spPr>
          <a:xfrm>
            <a:off x="409630" y="5074638"/>
            <a:ext cx="3204326" cy="1015663"/>
          </a:xfrm>
          <a:prstGeom prst="rect">
            <a:avLst/>
          </a:prstGeom>
          <a:noFill/>
        </p:spPr>
        <p:txBody>
          <a:bodyPr wrap="square" lIns="91440" tIns="45720" rIns="91440" bIns="45720" rtlCol="0" anchor="t">
            <a:spAutoFit/>
          </a:bodyPr>
          <a:lstStyle/>
          <a:p>
            <a:pPr algn="ctr"/>
            <a:r>
              <a:rPr lang="en-US" sz="1600">
                <a:solidFill>
                  <a:schemeClr val="tx1">
                    <a:lumMod val="50000"/>
                    <a:lumOff val="50000"/>
                  </a:schemeClr>
                </a:solidFill>
              </a:rPr>
              <a:t> </a:t>
            </a:r>
            <a:r>
              <a:rPr lang="en-US" sz="1600" b="1">
                <a:solidFill>
                  <a:schemeClr val="tx1">
                    <a:lumMod val="50000"/>
                    <a:lumOff val="50000"/>
                  </a:schemeClr>
                </a:solidFill>
              </a:rPr>
              <a:t>Child who is 3 years with diagnosis of Down syndrome in </a:t>
            </a:r>
          </a:p>
          <a:p>
            <a:pPr algn="ctr"/>
            <a:r>
              <a:rPr lang="en-US" sz="1600" b="1">
                <a:solidFill>
                  <a:schemeClr val="tx1">
                    <a:lumMod val="50000"/>
                    <a:lumOff val="50000"/>
                  </a:schemeClr>
                </a:solidFill>
              </a:rPr>
              <a:t>forward-facing convertible seat</a:t>
            </a:r>
          </a:p>
          <a:p>
            <a:pPr algn="ctr"/>
            <a:r>
              <a:rPr lang="en-US" sz="1200">
                <a:solidFill>
                  <a:schemeClr val="tx1">
                    <a:lumMod val="50000"/>
                    <a:lumOff val="50000"/>
                  </a:schemeClr>
                </a:solidFill>
              </a:rPr>
              <a:t>Source: Automotive Safety Program</a:t>
            </a:r>
          </a:p>
        </p:txBody>
      </p:sp>
      <p:pic>
        <p:nvPicPr>
          <p:cNvPr id="3" name="Picture 2"/>
          <p:cNvPicPr>
            <a:picLocks noChangeAspect="1"/>
          </p:cNvPicPr>
          <p:nvPr/>
        </p:nvPicPr>
        <p:blipFill>
          <a:blip r:embed="rId3"/>
          <a:stretch>
            <a:fillRect/>
          </a:stretch>
        </p:blipFill>
        <p:spPr>
          <a:xfrm>
            <a:off x="470706" y="1268358"/>
            <a:ext cx="3143250" cy="3777179"/>
          </a:xfrm>
          <a:prstGeom prst="rect">
            <a:avLst/>
          </a:prstGeom>
        </p:spPr>
      </p:pic>
    </p:spTree>
    <p:extLst>
      <p:ext uri="{BB962C8B-B14F-4D97-AF65-F5344CB8AC3E}">
        <p14:creationId xmlns:p14="http://schemas.microsoft.com/office/powerpoint/2010/main" val="2140478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F1906A7-C256-4227-A865-1D5C7F946049}"/>
              </a:ext>
            </a:extLst>
          </p:cNvPr>
          <p:cNvSpPr>
            <a:spLocks noGrp="1"/>
          </p:cNvSpPr>
          <p:nvPr>
            <p:ph type="title"/>
          </p:nvPr>
        </p:nvSpPr>
        <p:spPr>
          <a:xfrm>
            <a:off x="485274" y="259475"/>
            <a:ext cx="8229600" cy="1143000"/>
          </a:xfrm>
        </p:spPr>
        <p:txBody>
          <a:bodyPr/>
          <a:lstStyle/>
          <a:p>
            <a:r>
              <a:rPr lang="en-US" kern="0">
                <a:ea typeface="+mn-ea"/>
                <a:cs typeface="+mn-cs"/>
              </a:rPr>
              <a:t>Combination Car Seats</a:t>
            </a:r>
          </a:p>
        </p:txBody>
      </p:sp>
      <p:sp>
        <p:nvSpPr>
          <p:cNvPr id="14" name="Content Placeholder 2">
            <a:extLst>
              <a:ext uri="{FF2B5EF4-FFF2-40B4-BE49-F238E27FC236}">
                <a16:creationId xmlns:a16="http://schemas.microsoft.com/office/drawing/2014/main" id="{583362A7-4B17-4BCC-8EAF-53BA7179DE9D}"/>
              </a:ext>
            </a:extLst>
          </p:cNvPr>
          <p:cNvSpPr>
            <a:spLocks noGrp="1"/>
          </p:cNvSpPr>
          <p:nvPr>
            <p:ph sz="half" idx="1"/>
          </p:nvPr>
        </p:nvSpPr>
        <p:spPr>
          <a:xfrm>
            <a:off x="304800" y="971418"/>
            <a:ext cx="5105400" cy="4774721"/>
          </a:xfrm>
        </p:spPr>
        <p:txBody>
          <a:bodyPr lIns="91440" tIns="45720" rIns="91440" bIns="45720" anchor="t"/>
          <a:lstStyle/>
          <a:p>
            <a:r>
              <a:rPr lang="en-US" sz="2200">
                <a:solidFill>
                  <a:schemeClr val="tx1">
                    <a:lumMod val="50000"/>
                    <a:lumOff val="50000"/>
                  </a:schemeClr>
                </a:solidFill>
              </a:rPr>
              <a:t>Changes from car seat with harness to booster by removing harness and using lap-and-shoulder belt over child</a:t>
            </a:r>
          </a:p>
          <a:p>
            <a:r>
              <a:rPr lang="en-US" sz="2200">
                <a:solidFill>
                  <a:schemeClr val="tx1">
                    <a:lumMod val="50000"/>
                    <a:lumOff val="50000"/>
                  </a:schemeClr>
                </a:solidFill>
              </a:rPr>
              <a:t>Weight and height ranges for harness mode different than booster mode</a:t>
            </a:r>
          </a:p>
          <a:p>
            <a:r>
              <a:rPr lang="en-US" sz="2200">
                <a:solidFill>
                  <a:schemeClr val="tx1">
                    <a:lumMod val="50000"/>
                    <a:lumOff val="50000"/>
                  </a:schemeClr>
                </a:solidFill>
              </a:rPr>
              <a:t>Harness mode:</a:t>
            </a:r>
          </a:p>
          <a:p>
            <a:pPr marL="685800" lvl="1"/>
            <a:r>
              <a:rPr lang="en-US" sz="1800">
                <a:solidFill>
                  <a:schemeClr val="tx1">
                    <a:lumMod val="50000"/>
                    <a:lumOff val="50000"/>
                  </a:schemeClr>
                </a:solidFill>
              </a:rPr>
              <a:t>Lower weight range 22-30 pounds</a:t>
            </a:r>
            <a:endParaRPr lang="en-US" sz="1800">
              <a:solidFill>
                <a:schemeClr val="tx1">
                  <a:lumMod val="50000"/>
                  <a:lumOff val="50000"/>
                </a:schemeClr>
              </a:solidFill>
              <a:cs typeface="Calibri"/>
            </a:endParaRPr>
          </a:p>
          <a:p>
            <a:pPr marL="685800" lvl="1"/>
            <a:r>
              <a:rPr lang="en-US" sz="1800">
                <a:solidFill>
                  <a:schemeClr val="tx1">
                    <a:lumMod val="50000"/>
                    <a:lumOff val="50000"/>
                  </a:schemeClr>
                </a:solidFill>
              </a:rPr>
              <a:t>Upper weight range 40-65 pounds</a:t>
            </a:r>
            <a:endParaRPr lang="en-US" sz="1800">
              <a:solidFill>
                <a:schemeClr val="tx1">
                  <a:lumMod val="50000"/>
                  <a:lumOff val="50000"/>
                </a:schemeClr>
              </a:solidFill>
              <a:cs typeface="Calibri"/>
            </a:endParaRPr>
          </a:p>
          <a:p>
            <a:pPr marL="685800" lvl="1"/>
            <a:r>
              <a:rPr lang="en-US" sz="1800">
                <a:solidFill>
                  <a:schemeClr val="tx1">
                    <a:lumMod val="50000"/>
                    <a:lumOff val="50000"/>
                  </a:schemeClr>
                </a:solidFill>
              </a:rPr>
              <a:t>Child must be 2 or 3 years old for some models</a:t>
            </a:r>
          </a:p>
          <a:p>
            <a:pPr marL="342900" lvl="1" indent="-342900">
              <a:buClr>
                <a:srgbClr val="92D050"/>
              </a:buClr>
            </a:pPr>
            <a:r>
              <a:rPr lang="en-US" sz="2000">
                <a:solidFill>
                  <a:schemeClr val="tx1">
                    <a:lumMod val="50000"/>
                    <a:lumOff val="50000"/>
                  </a:schemeClr>
                </a:solidFill>
              </a:rPr>
              <a:t>Belt Positioning Booster</a:t>
            </a:r>
          </a:p>
          <a:p>
            <a:pPr lvl="1"/>
            <a:r>
              <a:rPr lang="en-US" sz="1800">
                <a:solidFill>
                  <a:schemeClr val="tx1">
                    <a:lumMod val="50000"/>
                    <a:lumOff val="50000"/>
                  </a:schemeClr>
                </a:solidFill>
              </a:rPr>
              <a:t>Lower weight 40 pounds</a:t>
            </a:r>
          </a:p>
          <a:p>
            <a:pPr lvl="1"/>
            <a:r>
              <a:rPr lang="en-US" sz="1800">
                <a:solidFill>
                  <a:schemeClr val="tx1">
                    <a:lumMod val="50000"/>
                    <a:lumOff val="50000"/>
                  </a:schemeClr>
                </a:solidFill>
              </a:rPr>
              <a:t>Upper weight range 100-120 pounds</a:t>
            </a:r>
          </a:p>
          <a:p>
            <a:pPr lvl="1"/>
            <a:r>
              <a:rPr lang="en-US" sz="1800">
                <a:solidFill>
                  <a:schemeClr val="tx1">
                    <a:lumMod val="50000"/>
                    <a:lumOff val="50000"/>
                  </a:schemeClr>
                </a:solidFill>
              </a:rPr>
              <a:t>Stay in booster up to 57 inches</a:t>
            </a:r>
          </a:p>
          <a:p>
            <a:pPr lvl="1"/>
            <a:r>
              <a:rPr lang="en-US" sz="1800">
                <a:solidFill>
                  <a:schemeClr val="tx1">
                    <a:lumMod val="50000"/>
                    <a:lumOff val="50000"/>
                  </a:schemeClr>
                </a:solidFill>
                <a:cs typeface="Calibri"/>
              </a:rPr>
              <a:t>Child must be 4 years old</a:t>
            </a:r>
          </a:p>
          <a:p>
            <a:endParaRPr lang="en-US" sz="2200">
              <a:cs typeface="Calibri"/>
            </a:endParaRPr>
          </a:p>
          <a:p>
            <a:endParaRPr lang="en-US" sz="2400">
              <a:cs typeface="Calibri"/>
            </a:endParaRPr>
          </a:p>
          <a:p>
            <a:endParaRPr lang="en-US">
              <a:cs typeface="Calibri"/>
            </a:endParaRPr>
          </a:p>
        </p:txBody>
      </p:sp>
      <p:sp>
        <p:nvSpPr>
          <p:cNvPr id="15" name="Slide Number Placeholder 4">
            <a:extLst>
              <a:ext uri="{FF2B5EF4-FFF2-40B4-BE49-F238E27FC236}">
                <a16:creationId xmlns:a16="http://schemas.microsoft.com/office/drawing/2014/main" id="{88A563A5-BA30-4D39-A85A-89B73B70DF90}"/>
              </a:ext>
            </a:extLst>
          </p:cNvPr>
          <p:cNvSpPr>
            <a:spLocks noGrp="1"/>
          </p:cNvSpPr>
          <p:nvPr>
            <p:ph type="sldNum" sz="quarter" idx="12"/>
          </p:nvPr>
        </p:nvSpPr>
        <p:spPr>
          <a:xfrm>
            <a:off x="6553200" y="6356350"/>
            <a:ext cx="2133600" cy="365125"/>
          </a:xfrm>
        </p:spPr>
        <p:txBody>
          <a:bodyPr/>
          <a:lstStyle/>
          <a:p>
            <a:fld id="{9B84F02E-A532-48BA-8418-F680C146347E}" type="slidenum">
              <a:rPr lang="en-US" smtClean="0"/>
              <a:t>23</a:t>
            </a:fld>
            <a:endParaRPr lang="en-US"/>
          </a:p>
        </p:txBody>
      </p:sp>
      <p:sp>
        <p:nvSpPr>
          <p:cNvPr id="16" name="TextBox 15">
            <a:extLst>
              <a:ext uri="{FF2B5EF4-FFF2-40B4-BE49-F238E27FC236}">
                <a16:creationId xmlns:a16="http://schemas.microsoft.com/office/drawing/2014/main" id="{92991103-58B0-4E70-B157-6E41A02467B7}"/>
              </a:ext>
            </a:extLst>
          </p:cNvPr>
          <p:cNvSpPr txBox="1"/>
          <p:nvPr/>
        </p:nvSpPr>
        <p:spPr>
          <a:xfrm>
            <a:off x="5410200" y="5117141"/>
            <a:ext cx="2971799" cy="769441"/>
          </a:xfrm>
          <a:prstGeom prst="rect">
            <a:avLst/>
          </a:prstGeom>
          <a:noFill/>
        </p:spPr>
        <p:txBody>
          <a:bodyPr wrap="square" rtlCol="0">
            <a:spAutoFit/>
          </a:bodyPr>
          <a:lstStyle/>
          <a:p>
            <a:pPr algn="ctr"/>
            <a:r>
              <a:rPr lang="en-US" sz="1600" b="1">
                <a:solidFill>
                  <a:schemeClr val="tx1">
                    <a:lumMod val="50000"/>
                    <a:lumOff val="50000"/>
                  </a:schemeClr>
                </a:solidFill>
              </a:rPr>
              <a:t>Child with diagnosis of cerebral palsy in combination car seat</a:t>
            </a:r>
          </a:p>
          <a:p>
            <a:pPr algn="ctr"/>
            <a:r>
              <a:rPr lang="en-US" sz="1200">
                <a:solidFill>
                  <a:schemeClr val="tx1">
                    <a:lumMod val="50000"/>
                    <a:lumOff val="50000"/>
                  </a:schemeClr>
                </a:solidFill>
              </a:rPr>
              <a:t>Source: Automotive Safety Program</a:t>
            </a:r>
          </a:p>
        </p:txBody>
      </p:sp>
      <p:pic>
        <p:nvPicPr>
          <p:cNvPr id="17" name="Content Placeholder 5">
            <a:extLst>
              <a:ext uri="{FF2B5EF4-FFF2-40B4-BE49-F238E27FC236}">
                <a16:creationId xmlns:a16="http://schemas.microsoft.com/office/drawing/2014/main" id="{832E5B02-111A-44F5-A6E2-AFF120174050}"/>
              </a:ext>
            </a:extLst>
          </p:cNvPr>
          <p:cNvPicPr>
            <a:picLocks noGrp="1" noChangeAspect="1"/>
          </p:cNvPicPr>
          <p:nvPr>
            <p:ph sz="half" idx="2"/>
          </p:nvPr>
        </p:nvPicPr>
        <p:blipFill>
          <a:blip r:embed="rId3"/>
          <a:stretch>
            <a:fillRect/>
          </a:stretch>
        </p:blipFill>
        <p:spPr>
          <a:xfrm>
            <a:off x="5593597" y="1143000"/>
            <a:ext cx="2613520" cy="3875220"/>
          </a:xfrm>
          <a:prstGeom prst="rect">
            <a:avLst/>
          </a:prstGeom>
        </p:spPr>
      </p:pic>
    </p:spTree>
    <p:extLst>
      <p:ext uri="{BB962C8B-B14F-4D97-AF65-F5344CB8AC3E}">
        <p14:creationId xmlns:p14="http://schemas.microsoft.com/office/powerpoint/2010/main" val="1464328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F85C622-C026-4A6B-A978-E6BDD2157768}"/>
              </a:ext>
            </a:extLst>
          </p:cNvPr>
          <p:cNvSpPr>
            <a:spLocks noGrp="1"/>
          </p:cNvSpPr>
          <p:nvPr>
            <p:ph type="title"/>
          </p:nvPr>
        </p:nvSpPr>
        <p:spPr>
          <a:xfrm>
            <a:off x="457200" y="274638"/>
            <a:ext cx="8229600" cy="1143000"/>
          </a:xfrm>
        </p:spPr>
        <p:txBody>
          <a:bodyPr/>
          <a:lstStyle/>
          <a:p>
            <a:r>
              <a:rPr lang="en-US" kern="0">
                <a:ea typeface="+mn-ea"/>
                <a:cs typeface="+mn-cs"/>
              </a:rPr>
              <a:t>Booster Seats</a:t>
            </a:r>
          </a:p>
        </p:txBody>
      </p:sp>
      <p:sp>
        <p:nvSpPr>
          <p:cNvPr id="15" name="Slide Number Placeholder 3">
            <a:extLst>
              <a:ext uri="{FF2B5EF4-FFF2-40B4-BE49-F238E27FC236}">
                <a16:creationId xmlns:a16="http://schemas.microsoft.com/office/drawing/2014/main" id="{A0168E66-5D25-433D-870C-A4E6E2E8B2A1}"/>
              </a:ext>
            </a:extLst>
          </p:cNvPr>
          <p:cNvSpPr>
            <a:spLocks noGrp="1"/>
          </p:cNvSpPr>
          <p:nvPr>
            <p:ph type="sldNum" sz="quarter" idx="12"/>
          </p:nvPr>
        </p:nvSpPr>
        <p:spPr>
          <a:xfrm>
            <a:off x="6553200" y="6356350"/>
            <a:ext cx="2133600" cy="365125"/>
          </a:xfrm>
        </p:spPr>
        <p:txBody>
          <a:bodyPr/>
          <a:lstStyle/>
          <a:p>
            <a:fld id="{3A7B9F9F-9C84-43A4-A70F-C0C4DFF00504}" type="slidenum">
              <a:rPr lang="en-US" smtClean="0"/>
              <a:pPr/>
              <a:t>24</a:t>
            </a:fld>
            <a:endParaRPr lang="en-US"/>
          </a:p>
        </p:txBody>
      </p:sp>
      <p:sp>
        <p:nvSpPr>
          <p:cNvPr id="16" name="Content Placeholder 12">
            <a:extLst>
              <a:ext uri="{FF2B5EF4-FFF2-40B4-BE49-F238E27FC236}">
                <a16:creationId xmlns:a16="http://schemas.microsoft.com/office/drawing/2014/main" id="{38F10CB6-8A01-4F0E-821D-EB1210EC0786}"/>
              </a:ext>
            </a:extLst>
          </p:cNvPr>
          <p:cNvSpPr>
            <a:spLocks noGrp="1"/>
          </p:cNvSpPr>
          <p:nvPr>
            <p:ph sz="half" idx="1"/>
          </p:nvPr>
        </p:nvSpPr>
        <p:spPr>
          <a:xfrm>
            <a:off x="132676" y="949931"/>
            <a:ext cx="5118578" cy="4682039"/>
          </a:xfrm>
        </p:spPr>
        <p:txBody>
          <a:bodyPr anchor="t"/>
          <a:lstStyle/>
          <a:p>
            <a:r>
              <a:rPr lang="en-US" sz="2200">
                <a:solidFill>
                  <a:schemeClr val="tx1">
                    <a:lumMod val="50000"/>
                    <a:lumOff val="50000"/>
                  </a:schemeClr>
                </a:solidFill>
              </a:rPr>
              <a:t>“Boosts” child up so seat belt fits</a:t>
            </a:r>
          </a:p>
          <a:p>
            <a:r>
              <a:rPr lang="en-US" sz="2200">
                <a:solidFill>
                  <a:schemeClr val="tx1">
                    <a:lumMod val="50000"/>
                    <a:lumOff val="50000"/>
                  </a:schemeClr>
                </a:solidFill>
              </a:rPr>
              <a:t>Requires lap-and-shoulder belt</a:t>
            </a:r>
          </a:p>
          <a:p>
            <a:r>
              <a:rPr lang="en-US" sz="2200">
                <a:solidFill>
                  <a:schemeClr val="tx1">
                    <a:lumMod val="50000"/>
                    <a:lumOff val="50000"/>
                  </a:schemeClr>
                </a:solidFill>
              </a:rPr>
              <a:t>Lower weight range 30-50 pounds</a:t>
            </a:r>
            <a:endParaRPr lang="en-US" sz="2200">
              <a:solidFill>
                <a:schemeClr val="tx1">
                  <a:lumMod val="50000"/>
                  <a:lumOff val="50000"/>
                </a:schemeClr>
              </a:solidFill>
              <a:cs typeface="Calibri"/>
            </a:endParaRPr>
          </a:p>
          <a:p>
            <a:r>
              <a:rPr lang="en-US" sz="2200">
                <a:solidFill>
                  <a:schemeClr val="tx1">
                    <a:lumMod val="50000"/>
                    <a:lumOff val="50000"/>
                  </a:schemeClr>
                </a:solidFill>
              </a:rPr>
              <a:t>Upper weight range 100-120 pounds</a:t>
            </a:r>
            <a:endParaRPr lang="en-US" sz="2200">
              <a:solidFill>
                <a:schemeClr val="tx1">
                  <a:lumMod val="50000"/>
                  <a:lumOff val="50000"/>
                </a:schemeClr>
              </a:solidFill>
              <a:cs typeface="Calibri"/>
            </a:endParaRPr>
          </a:p>
          <a:p>
            <a:r>
              <a:rPr lang="en-US" sz="2200">
                <a:solidFill>
                  <a:schemeClr val="tx1">
                    <a:lumMod val="50000"/>
                    <a:lumOff val="50000"/>
                  </a:schemeClr>
                </a:solidFill>
              </a:rPr>
              <a:t>Minimum age of 3 or 4 years for some boosters</a:t>
            </a:r>
          </a:p>
          <a:p>
            <a:r>
              <a:rPr lang="en-US" sz="2200">
                <a:solidFill>
                  <a:schemeClr val="tx1">
                    <a:lumMod val="50000"/>
                    <a:lumOff val="50000"/>
                  </a:schemeClr>
                </a:solidFill>
              </a:rPr>
              <a:t>High-back or backless models</a:t>
            </a:r>
          </a:p>
          <a:p>
            <a:r>
              <a:rPr lang="en-US" sz="2200">
                <a:solidFill>
                  <a:schemeClr val="tx1">
                    <a:lumMod val="50000"/>
                    <a:lumOff val="50000"/>
                  </a:schemeClr>
                </a:solidFill>
              </a:rPr>
              <a:t>May be useful for:</a:t>
            </a:r>
          </a:p>
          <a:p>
            <a:pPr lvl="1"/>
            <a:r>
              <a:rPr lang="en-US" sz="1800">
                <a:solidFill>
                  <a:schemeClr val="tx1">
                    <a:lumMod val="50000"/>
                    <a:lumOff val="50000"/>
                  </a:schemeClr>
                </a:solidFill>
              </a:rPr>
              <a:t>All children until seat belt fits</a:t>
            </a:r>
          </a:p>
          <a:p>
            <a:pPr lvl="1"/>
            <a:r>
              <a:rPr lang="en-US" sz="1800">
                <a:solidFill>
                  <a:schemeClr val="tx1">
                    <a:lumMod val="50000"/>
                    <a:lumOff val="50000"/>
                  </a:schemeClr>
                </a:solidFill>
              </a:rPr>
              <a:t>Children smaller than typically developing peers</a:t>
            </a:r>
          </a:p>
          <a:p>
            <a:pPr lvl="1"/>
            <a:r>
              <a:rPr lang="en-US" sz="1800">
                <a:solidFill>
                  <a:schemeClr val="tx1">
                    <a:lumMod val="50000"/>
                    <a:lumOff val="50000"/>
                  </a:schemeClr>
                </a:solidFill>
              </a:rPr>
              <a:t>Larger children who experience intermittent fluctuations with head, neck, and trunk control</a:t>
            </a:r>
          </a:p>
        </p:txBody>
      </p:sp>
      <p:sp>
        <p:nvSpPr>
          <p:cNvPr id="17" name="TextBox 16">
            <a:extLst>
              <a:ext uri="{FF2B5EF4-FFF2-40B4-BE49-F238E27FC236}">
                <a16:creationId xmlns:a16="http://schemas.microsoft.com/office/drawing/2014/main" id="{DA158FA0-5CC4-4F6A-ABF8-ED2005AA3F0C}"/>
              </a:ext>
            </a:extLst>
          </p:cNvPr>
          <p:cNvSpPr txBox="1"/>
          <p:nvPr/>
        </p:nvSpPr>
        <p:spPr>
          <a:xfrm>
            <a:off x="4926730" y="3290951"/>
            <a:ext cx="2034981" cy="523220"/>
          </a:xfrm>
          <a:prstGeom prst="rect">
            <a:avLst/>
          </a:prstGeom>
          <a:noFill/>
        </p:spPr>
        <p:txBody>
          <a:bodyPr wrap="none" rtlCol="0">
            <a:spAutoFit/>
          </a:bodyPr>
          <a:lstStyle/>
          <a:p>
            <a:pPr algn="ctr"/>
            <a:r>
              <a:rPr lang="en-US" sz="1600" b="1">
                <a:solidFill>
                  <a:schemeClr val="tx1">
                    <a:lumMod val="50000"/>
                    <a:lumOff val="50000"/>
                  </a:schemeClr>
                </a:solidFill>
              </a:rPr>
              <a:t>Backless Booster</a:t>
            </a:r>
          </a:p>
          <a:p>
            <a:pPr algn="ctr"/>
            <a:r>
              <a:rPr lang="en-US" sz="1200">
                <a:solidFill>
                  <a:schemeClr val="tx1">
                    <a:lumMod val="50000"/>
                    <a:lumOff val="50000"/>
                  </a:schemeClr>
                </a:solidFill>
              </a:rPr>
              <a:t>Source: NHTSA Image Library</a:t>
            </a:r>
          </a:p>
        </p:txBody>
      </p:sp>
      <p:sp>
        <p:nvSpPr>
          <p:cNvPr id="18" name="TextBox 17">
            <a:extLst>
              <a:ext uri="{FF2B5EF4-FFF2-40B4-BE49-F238E27FC236}">
                <a16:creationId xmlns:a16="http://schemas.microsoft.com/office/drawing/2014/main" id="{4AC1BF22-9B47-4E43-8AA8-FFF1205BDE46}"/>
              </a:ext>
            </a:extLst>
          </p:cNvPr>
          <p:cNvSpPr txBox="1"/>
          <p:nvPr/>
        </p:nvSpPr>
        <p:spPr>
          <a:xfrm>
            <a:off x="7031491" y="5105400"/>
            <a:ext cx="2034981" cy="769441"/>
          </a:xfrm>
          <a:prstGeom prst="rect">
            <a:avLst/>
          </a:prstGeom>
          <a:noFill/>
        </p:spPr>
        <p:txBody>
          <a:bodyPr wrap="none" rtlCol="0">
            <a:spAutoFit/>
          </a:bodyPr>
          <a:lstStyle/>
          <a:p>
            <a:pPr algn="ctr"/>
            <a:r>
              <a:rPr lang="en-US" sz="1600" b="1">
                <a:solidFill>
                  <a:schemeClr val="tx1">
                    <a:lumMod val="50000"/>
                    <a:lumOff val="50000"/>
                  </a:schemeClr>
                </a:solidFill>
              </a:rPr>
              <a:t>High-Back Booster</a:t>
            </a:r>
          </a:p>
          <a:p>
            <a:pPr algn="ctr"/>
            <a:r>
              <a:rPr lang="en-US" sz="1200">
                <a:solidFill>
                  <a:schemeClr val="tx1">
                    <a:lumMod val="50000"/>
                    <a:lumOff val="50000"/>
                  </a:schemeClr>
                </a:solidFill>
              </a:rPr>
              <a:t>Source: NHTSA Image Library</a:t>
            </a:r>
          </a:p>
          <a:p>
            <a:pPr algn="ctr"/>
            <a:endParaRPr lang="en-US" sz="1600">
              <a:solidFill>
                <a:schemeClr val="tx1">
                  <a:lumMod val="50000"/>
                  <a:lumOff val="50000"/>
                </a:schemeClr>
              </a:solidFill>
            </a:endParaRPr>
          </a:p>
        </p:txBody>
      </p:sp>
      <p:pic>
        <p:nvPicPr>
          <p:cNvPr id="19" name="Picture 18">
            <a:extLst>
              <a:ext uri="{FF2B5EF4-FFF2-40B4-BE49-F238E27FC236}">
                <a16:creationId xmlns:a16="http://schemas.microsoft.com/office/drawing/2014/main" id="{9A144E7B-F1C2-4824-813F-72088477DC16}"/>
              </a:ext>
            </a:extLst>
          </p:cNvPr>
          <p:cNvPicPr>
            <a:picLocks noChangeAspect="1"/>
          </p:cNvPicPr>
          <p:nvPr/>
        </p:nvPicPr>
        <p:blipFill>
          <a:blip r:embed="rId3"/>
          <a:stretch>
            <a:fillRect/>
          </a:stretch>
        </p:blipFill>
        <p:spPr>
          <a:xfrm>
            <a:off x="7036395" y="2184938"/>
            <a:ext cx="1962592" cy="2920462"/>
          </a:xfrm>
          <a:prstGeom prst="rect">
            <a:avLst/>
          </a:prstGeom>
        </p:spPr>
      </p:pic>
      <p:pic>
        <p:nvPicPr>
          <p:cNvPr id="20" name="Picture 19">
            <a:extLst>
              <a:ext uri="{FF2B5EF4-FFF2-40B4-BE49-F238E27FC236}">
                <a16:creationId xmlns:a16="http://schemas.microsoft.com/office/drawing/2014/main" id="{0C640551-976E-4D9A-938A-95DE315BFA0A}"/>
              </a:ext>
            </a:extLst>
          </p:cNvPr>
          <p:cNvPicPr>
            <a:picLocks noChangeAspect="1"/>
          </p:cNvPicPr>
          <p:nvPr/>
        </p:nvPicPr>
        <p:blipFill>
          <a:blip r:embed="rId4"/>
          <a:stretch>
            <a:fillRect/>
          </a:stretch>
        </p:blipFill>
        <p:spPr>
          <a:xfrm>
            <a:off x="4926730" y="1295289"/>
            <a:ext cx="2104761" cy="1923809"/>
          </a:xfrm>
          <a:prstGeom prst="rect">
            <a:avLst/>
          </a:prstGeom>
        </p:spPr>
      </p:pic>
    </p:spTree>
    <p:extLst>
      <p:ext uri="{BB962C8B-B14F-4D97-AF65-F5344CB8AC3E}">
        <p14:creationId xmlns:p14="http://schemas.microsoft.com/office/powerpoint/2010/main" val="3730180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Booster Seats</a:t>
            </a:r>
          </a:p>
        </p:txBody>
      </p:sp>
      <p:sp>
        <p:nvSpPr>
          <p:cNvPr id="3" name="Content Placeholder 2"/>
          <p:cNvSpPr>
            <a:spLocks noGrp="1"/>
          </p:cNvSpPr>
          <p:nvPr>
            <p:ph sz="half" idx="1"/>
          </p:nvPr>
        </p:nvSpPr>
        <p:spPr>
          <a:xfrm>
            <a:off x="4724400" y="1421951"/>
            <a:ext cx="4038600" cy="4525963"/>
          </a:xfrm>
        </p:spPr>
        <p:txBody>
          <a:bodyPr/>
          <a:lstStyle/>
          <a:p>
            <a:r>
              <a:rPr lang="en-US" sz="2200">
                <a:solidFill>
                  <a:schemeClr val="tx1">
                    <a:lumMod val="50000"/>
                    <a:lumOff val="50000"/>
                  </a:schemeClr>
                </a:solidFill>
              </a:rPr>
              <a:t>Helpful features:</a:t>
            </a:r>
          </a:p>
          <a:p>
            <a:pPr lvl="1"/>
            <a:r>
              <a:rPr lang="en-US" sz="1800">
                <a:solidFill>
                  <a:schemeClr val="tx1">
                    <a:lumMod val="50000"/>
                    <a:lumOff val="50000"/>
                  </a:schemeClr>
                </a:solidFill>
              </a:rPr>
              <a:t>Higher weight limits</a:t>
            </a:r>
          </a:p>
          <a:p>
            <a:pPr lvl="1"/>
            <a:r>
              <a:rPr lang="en-US" sz="1800">
                <a:solidFill>
                  <a:schemeClr val="tx1">
                    <a:lumMod val="50000"/>
                    <a:lumOff val="50000"/>
                  </a:schemeClr>
                </a:solidFill>
              </a:rPr>
              <a:t>High back models with lateral support</a:t>
            </a:r>
          </a:p>
          <a:p>
            <a:pPr lvl="1"/>
            <a:r>
              <a:rPr lang="en-US" sz="1800">
                <a:solidFill>
                  <a:schemeClr val="tx1">
                    <a:lumMod val="50000"/>
                    <a:lumOff val="50000"/>
                  </a:schemeClr>
                </a:solidFill>
              </a:rPr>
              <a:t>Adjustments that extend height and width</a:t>
            </a:r>
          </a:p>
          <a:p>
            <a:r>
              <a:rPr lang="en-US" sz="2200">
                <a:solidFill>
                  <a:schemeClr val="tx1">
                    <a:lumMod val="50000"/>
                    <a:lumOff val="50000"/>
                  </a:schemeClr>
                </a:solidFill>
              </a:rPr>
              <a:t>Requires good head, neck, and trunk control</a:t>
            </a:r>
          </a:p>
          <a:p>
            <a:r>
              <a:rPr lang="en-US" sz="2200">
                <a:solidFill>
                  <a:schemeClr val="tx1">
                    <a:lumMod val="50000"/>
                    <a:lumOff val="50000"/>
                  </a:schemeClr>
                </a:solidFill>
              </a:rPr>
              <a:t>Requires child to stay seated and buckled in vehicle lap-and-shoulder belt</a:t>
            </a:r>
          </a:p>
          <a:p>
            <a:endParaRPr lang="en-US" sz="2200"/>
          </a:p>
          <a:p>
            <a:endParaRPr lang="en-US" sz="2600"/>
          </a:p>
          <a:p>
            <a:endParaRPr lang="en-US"/>
          </a:p>
        </p:txBody>
      </p:sp>
      <p:pic>
        <p:nvPicPr>
          <p:cNvPr id="6" name="Content Placeholder 5"/>
          <p:cNvPicPr>
            <a:picLocks noGrp="1" noChangeAspect="1"/>
          </p:cNvPicPr>
          <p:nvPr>
            <p:ph sz="half" idx="2"/>
          </p:nvPr>
        </p:nvPicPr>
        <p:blipFill>
          <a:blip r:embed="rId3"/>
          <a:stretch>
            <a:fillRect/>
          </a:stretch>
        </p:blipFill>
        <p:spPr>
          <a:xfrm>
            <a:off x="660526" y="1600200"/>
            <a:ext cx="3718882" cy="2987299"/>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9B84F02E-A532-48BA-8418-F680C146347E}" type="slidenum">
              <a:rPr lang="en-US" smtClean="0"/>
              <a:t>25</a:t>
            </a:fld>
            <a:endParaRPr lang="en-US"/>
          </a:p>
        </p:txBody>
      </p:sp>
      <p:sp>
        <p:nvSpPr>
          <p:cNvPr id="7" name="TextBox 6"/>
          <p:cNvSpPr txBox="1"/>
          <p:nvPr/>
        </p:nvSpPr>
        <p:spPr>
          <a:xfrm>
            <a:off x="346988" y="4770061"/>
            <a:ext cx="4344074" cy="523220"/>
          </a:xfrm>
          <a:prstGeom prst="rect">
            <a:avLst/>
          </a:prstGeom>
          <a:noFill/>
        </p:spPr>
        <p:txBody>
          <a:bodyPr wrap="none" rtlCol="0">
            <a:spAutoFit/>
          </a:bodyPr>
          <a:lstStyle/>
          <a:p>
            <a:pPr algn="ctr"/>
            <a:r>
              <a:rPr lang="en-US" sz="1600" b="1">
                <a:solidFill>
                  <a:schemeClr val="tx1">
                    <a:lumMod val="50000"/>
                    <a:lumOff val="50000"/>
                  </a:schemeClr>
                </a:solidFill>
              </a:rPr>
              <a:t>Child in booster attempting to unbuckle seat belt</a:t>
            </a:r>
          </a:p>
          <a:p>
            <a:pPr algn="ctr"/>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3239000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46"/>
            <a:ext cx="8229600" cy="1143000"/>
          </a:xfrm>
        </p:spPr>
        <p:txBody>
          <a:bodyPr lIns="91440" tIns="45720" rIns="91440" bIns="45720" anchor="t"/>
          <a:lstStyle/>
          <a:p>
            <a:r>
              <a:rPr lang="en-US" kern="0">
                <a:ea typeface="+mn-ea"/>
                <a:cs typeface="Calibri"/>
              </a:rPr>
              <a:t>Vests</a:t>
            </a:r>
            <a:endParaRPr lang="en-US" kern="0">
              <a:ea typeface="+mn-ea"/>
              <a:cs typeface="+mn-cs"/>
            </a:endParaRPr>
          </a:p>
        </p:txBody>
      </p:sp>
      <p:sp>
        <p:nvSpPr>
          <p:cNvPr id="8" name="Content Placeholder 7"/>
          <p:cNvSpPr>
            <a:spLocks noGrp="1"/>
          </p:cNvSpPr>
          <p:nvPr>
            <p:ph sz="half" idx="1"/>
          </p:nvPr>
        </p:nvSpPr>
        <p:spPr>
          <a:xfrm>
            <a:off x="115079" y="1617450"/>
            <a:ext cx="4800600" cy="3381073"/>
          </a:xfrm>
        </p:spPr>
        <p:txBody>
          <a:bodyPr/>
          <a:lstStyle/>
          <a:p>
            <a:r>
              <a:rPr lang="en-US" sz="2400">
                <a:solidFill>
                  <a:schemeClr val="tx1">
                    <a:lumMod val="50000"/>
                    <a:lumOff val="50000"/>
                  </a:schemeClr>
                </a:solidFill>
              </a:rPr>
              <a:t>The Ride Safer Travel Vest is a conventional option for families with limited space or are travelling</a:t>
            </a:r>
          </a:p>
          <a:p>
            <a:r>
              <a:rPr lang="en-US" sz="2400">
                <a:solidFill>
                  <a:schemeClr val="tx1">
                    <a:lumMod val="50000"/>
                    <a:lumOff val="50000"/>
                  </a:schemeClr>
                </a:solidFill>
              </a:rPr>
              <a:t>Require lap-and-shoulder belt for crash protection</a:t>
            </a:r>
          </a:p>
          <a:p>
            <a:r>
              <a:rPr lang="en-US" sz="2400">
                <a:solidFill>
                  <a:schemeClr val="tx1">
                    <a:lumMod val="50000"/>
                    <a:lumOff val="50000"/>
                  </a:schemeClr>
                </a:solidFill>
              </a:rPr>
              <a:t>Provides trunk support</a:t>
            </a:r>
          </a:p>
          <a:p>
            <a:r>
              <a:rPr lang="en-US" sz="2400">
                <a:solidFill>
                  <a:schemeClr val="tx1">
                    <a:lumMod val="50000"/>
                    <a:lumOff val="50000"/>
                  </a:schemeClr>
                </a:solidFill>
              </a:rPr>
              <a:t>Uses tether anchor for installation</a:t>
            </a:r>
          </a:p>
          <a:p>
            <a:r>
              <a:rPr lang="en-US" sz="2400">
                <a:solidFill>
                  <a:schemeClr val="tx1">
                    <a:lumMod val="50000"/>
                    <a:lumOff val="50000"/>
                  </a:schemeClr>
                </a:solidFill>
              </a:rPr>
              <a:t>Some models for school buses</a:t>
            </a:r>
          </a:p>
        </p:txBody>
      </p:sp>
      <p:sp>
        <p:nvSpPr>
          <p:cNvPr id="5" name="Slide Number Placeholder 4"/>
          <p:cNvSpPr>
            <a:spLocks noGrp="1"/>
          </p:cNvSpPr>
          <p:nvPr>
            <p:ph type="sldNum" sz="quarter" idx="12"/>
          </p:nvPr>
        </p:nvSpPr>
        <p:spPr/>
        <p:txBody>
          <a:bodyPr/>
          <a:lstStyle/>
          <a:p>
            <a:fld id="{9B84F02E-A532-48BA-8418-F680C146347E}" type="slidenum">
              <a:rPr lang="en-US" smtClean="0"/>
              <a:t>26</a:t>
            </a:fld>
            <a:endParaRPr lang="en-US"/>
          </a:p>
        </p:txBody>
      </p:sp>
      <p:sp>
        <p:nvSpPr>
          <p:cNvPr id="12" name="TextBox 11"/>
          <p:cNvSpPr txBox="1"/>
          <p:nvPr/>
        </p:nvSpPr>
        <p:spPr>
          <a:xfrm flipH="1">
            <a:off x="5576349" y="5477922"/>
            <a:ext cx="2999342" cy="523220"/>
          </a:xfrm>
          <a:prstGeom prst="rect">
            <a:avLst/>
          </a:prstGeom>
          <a:noFill/>
        </p:spPr>
        <p:txBody>
          <a:bodyPr wrap="square" rtlCol="0">
            <a:spAutoFit/>
          </a:bodyPr>
          <a:lstStyle/>
          <a:p>
            <a:pPr algn="ctr"/>
            <a:r>
              <a:rPr lang="en-US" sz="1600">
                <a:solidFill>
                  <a:schemeClr val="tx1">
                    <a:lumMod val="50000"/>
                    <a:lumOff val="50000"/>
                  </a:schemeClr>
                </a:solidFill>
              </a:rPr>
              <a:t>Source: Ride Safer</a:t>
            </a:r>
          </a:p>
          <a:p>
            <a:pPr algn="ctr"/>
            <a:endParaRPr lang="en-US" sz="1200">
              <a:solidFill>
                <a:schemeClr val="tx1">
                  <a:lumMod val="50000"/>
                  <a:lumOff val="50000"/>
                </a:schemeClr>
              </a:solidFill>
            </a:endParaRPr>
          </a:p>
        </p:txBody>
      </p:sp>
      <p:pic>
        <p:nvPicPr>
          <p:cNvPr id="2050" name="Picture 2">
            <a:extLst>
              <a:ext uri="{FF2B5EF4-FFF2-40B4-BE49-F238E27FC236}">
                <a16:creationId xmlns:a16="http://schemas.microsoft.com/office/drawing/2014/main" id="{9F776CDC-5E1C-4EDF-906C-5D9C916680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3119" y="1148497"/>
            <a:ext cx="3905802" cy="431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093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5105400"/>
            <a:ext cx="7772400" cy="663575"/>
          </a:xfrm>
        </p:spPr>
        <p:txBody>
          <a:bodyPr/>
          <a:lstStyle/>
          <a:p>
            <a:pPr algn="r"/>
            <a:r>
              <a:rPr lang="en-US"/>
              <a:t>adaptive restraints</a:t>
            </a:r>
          </a:p>
        </p:txBody>
      </p:sp>
      <p:sp>
        <p:nvSpPr>
          <p:cNvPr id="5" name="Slide Number Placeholder 4"/>
          <p:cNvSpPr>
            <a:spLocks noGrp="1"/>
          </p:cNvSpPr>
          <p:nvPr>
            <p:ph type="sldNum" sz="quarter" idx="12"/>
          </p:nvPr>
        </p:nvSpPr>
        <p:spPr/>
        <p:txBody>
          <a:bodyPr/>
          <a:lstStyle/>
          <a:p>
            <a:fld id="{9B84F02E-A532-48BA-8418-F680C146347E}" type="slidenum">
              <a:rPr lang="en-US" smtClean="0"/>
              <a:t>27</a:t>
            </a:fld>
            <a:endParaRPr lang="en-US"/>
          </a:p>
        </p:txBody>
      </p:sp>
    </p:spTree>
    <p:extLst>
      <p:ext uri="{BB962C8B-B14F-4D97-AF65-F5344CB8AC3E}">
        <p14:creationId xmlns:p14="http://schemas.microsoft.com/office/powerpoint/2010/main" val="1848046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Adaptive Restraints</a:t>
            </a:r>
          </a:p>
        </p:txBody>
      </p:sp>
      <p:sp>
        <p:nvSpPr>
          <p:cNvPr id="5" name="Content Placeholder 4"/>
          <p:cNvSpPr>
            <a:spLocks noGrp="1"/>
          </p:cNvSpPr>
          <p:nvPr>
            <p:ph sz="half" idx="1"/>
          </p:nvPr>
        </p:nvSpPr>
        <p:spPr>
          <a:xfrm>
            <a:off x="464772" y="1216421"/>
            <a:ext cx="4535136" cy="4425157"/>
          </a:xfrm>
        </p:spPr>
        <p:txBody>
          <a:bodyPr/>
          <a:lstStyle/>
          <a:p>
            <a:r>
              <a:rPr lang="en-US" sz="2400">
                <a:solidFill>
                  <a:schemeClr val="tx1">
                    <a:lumMod val="50000"/>
                    <a:lumOff val="50000"/>
                  </a:schemeClr>
                </a:solidFill>
              </a:rPr>
              <a:t>First – Always start with conventional car seats</a:t>
            </a:r>
          </a:p>
          <a:p>
            <a:r>
              <a:rPr lang="en-US" sz="2400">
                <a:solidFill>
                  <a:schemeClr val="tx1">
                    <a:lumMod val="50000"/>
                    <a:lumOff val="50000"/>
                  </a:schemeClr>
                </a:solidFill>
              </a:rPr>
              <a:t>Adaptive restraints are designed for children who:</a:t>
            </a:r>
          </a:p>
          <a:p>
            <a:pPr lvl="1"/>
            <a:r>
              <a:rPr lang="en-US" sz="2000">
                <a:solidFill>
                  <a:schemeClr val="tx1">
                    <a:lumMod val="50000"/>
                    <a:lumOff val="50000"/>
                  </a:schemeClr>
                </a:solidFill>
              </a:rPr>
              <a:t>Are unable to use conventional harness system</a:t>
            </a:r>
          </a:p>
          <a:p>
            <a:pPr lvl="1"/>
            <a:r>
              <a:rPr lang="en-US" sz="2000">
                <a:solidFill>
                  <a:schemeClr val="tx1">
                    <a:lumMod val="50000"/>
                    <a:lumOff val="50000"/>
                  </a:schemeClr>
                </a:solidFill>
              </a:rPr>
              <a:t>Have outgrown conventional car seat and require additional postural support</a:t>
            </a:r>
          </a:p>
          <a:p>
            <a:pPr lvl="1"/>
            <a:r>
              <a:rPr lang="en-US" sz="2000">
                <a:solidFill>
                  <a:schemeClr val="tx1">
                    <a:lumMod val="50000"/>
                    <a:lumOff val="50000"/>
                  </a:schemeClr>
                </a:solidFill>
              </a:rPr>
              <a:t>Must lie down</a:t>
            </a:r>
          </a:p>
          <a:p>
            <a:pPr lvl="1"/>
            <a:r>
              <a:rPr lang="en-US" sz="2000">
                <a:solidFill>
                  <a:schemeClr val="tx1">
                    <a:lumMod val="50000"/>
                    <a:lumOff val="50000"/>
                  </a:schemeClr>
                </a:solidFill>
              </a:rPr>
              <a:t>Demonstrate severe behavioral challenges/escaping/unbuckling</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28</a:t>
            </a:fld>
            <a:endParaRPr lang="en-US"/>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17621" y="1268617"/>
            <a:ext cx="3103715" cy="3871229"/>
          </a:xfrm>
        </p:spPr>
      </p:pic>
      <p:sp>
        <p:nvSpPr>
          <p:cNvPr id="10" name="TextBox 9"/>
          <p:cNvSpPr txBox="1"/>
          <p:nvPr/>
        </p:nvSpPr>
        <p:spPr>
          <a:xfrm>
            <a:off x="5025673" y="5139846"/>
            <a:ext cx="3682130" cy="769441"/>
          </a:xfrm>
          <a:prstGeom prst="rect">
            <a:avLst/>
          </a:prstGeom>
          <a:noFill/>
        </p:spPr>
        <p:txBody>
          <a:bodyPr wrap="square" rtlCol="0">
            <a:spAutoFit/>
          </a:bodyPr>
          <a:lstStyle/>
          <a:p>
            <a:pPr algn="ctr"/>
            <a:r>
              <a:rPr lang="en-US" sz="1600" b="1">
                <a:solidFill>
                  <a:schemeClr val="tx1">
                    <a:lumMod val="50000"/>
                    <a:lumOff val="50000"/>
                  </a:schemeClr>
                </a:solidFill>
              </a:rPr>
              <a:t>Child with diagnosis of sensory processing disorder in large medical seat</a:t>
            </a:r>
          </a:p>
          <a:p>
            <a:pPr algn="ctr"/>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4076899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Adaptive Restraints</a:t>
            </a:r>
          </a:p>
        </p:txBody>
      </p:sp>
      <p:sp>
        <p:nvSpPr>
          <p:cNvPr id="5" name="Content Placeholder 4"/>
          <p:cNvSpPr>
            <a:spLocks noGrp="1"/>
          </p:cNvSpPr>
          <p:nvPr>
            <p:ph sz="half" idx="1"/>
          </p:nvPr>
        </p:nvSpPr>
        <p:spPr>
          <a:xfrm>
            <a:off x="684907" y="914400"/>
            <a:ext cx="4524375" cy="4731841"/>
          </a:xfrm>
        </p:spPr>
        <p:txBody>
          <a:bodyPr/>
          <a:lstStyle/>
          <a:p>
            <a:r>
              <a:rPr lang="en-US" sz="2400">
                <a:solidFill>
                  <a:schemeClr val="tx1">
                    <a:lumMod val="50000"/>
                    <a:lumOff val="50000"/>
                  </a:schemeClr>
                </a:solidFill>
              </a:rPr>
              <a:t>Not readily available</a:t>
            </a:r>
          </a:p>
          <a:p>
            <a:r>
              <a:rPr lang="en-US" sz="2400">
                <a:solidFill>
                  <a:schemeClr val="tx1">
                    <a:lumMod val="50000"/>
                    <a:lumOff val="50000"/>
                  </a:schemeClr>
                </a:solidFill>
              </a:rPr>
              <a:t>More expensive than conventional seats</a:t>
            </a:r>
          </a:p>
          <a:p>
            <a:r>
              <a:rPr lang="en-US" sz="2400">
                <a:solidFill>
                  <a:schemeClr val="tx1">
                    <a:lumMod val="50000"/>
                    <a:lumOff val="50000"/>
                  </a:schemeClr>
                </a:solidFill>
              </a:rPr>
              <a:t>May be available through hospital loan, purchase, or give-away programs</a:t>
            </a:r>
          </a:p>
          <a:p>
            <a:r>
              <a:rPr lang="en-US" sz="2400">
                <a:solidFill>
                  <a:schemeClr val="tx1">
                    <a:lumMod val="50000"/>
                    <a:lumOff val="50000"/>
                  </a:schemeClr>
                </a:solidFill>
              </a:rPr>
              <a:t>Often require a therapist evaluation and Letter of Medical Necessity</a:t>
            </a:r>
          </a:p>
          <a:p>
            <a:r>
              <a:rPr lang="en-US" sz="2400">
                <a:solidFill>
                  <a:schemeClr val="tx1">
                    <a:lumMod val="50000"/>
                    <a:lumOff val="50000"/>
                  </a:schemeClr>
                </a:solidFill>
              </a:rPr>
              <a:t>Ordered through local durable medical equipment (DME) providers or directly from the manufacturer</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29</a:t>
            </a:fld>
            <a:endParaRPr lang="en-US"/>
          </a:p>
        </p:txBody>
      </p:sp>
      <p:sp>
        <p:nvSpPr>
          <p:cNvPr id="8" name="Rectangle 7"/>
          <p:cNvSpPr/>
          <p:nvPr/>
        </p:nvSpPr>
        <p:spPr>
          <a:xfrm>
            <a:off x="5507980" y="4956890"/>
            <a:ext cx="2880122" cy="1015663"/>
          </a:xfrm>
          <a:prstGeom prst="rect">
            <a:avLst/>
          </a:prstGeom>
        </p:spPr>
        <p:txBody>
          <a:bodyPr wrap="square">
            <a:spAutoFit/>
          </a:bodyPr>
          <a:lstStyle/>
          <a:p>
            <a:pPr algn="ctr"/>
            <a:r>
              <a:rPr lang="en-US" sz="1600" b="1">
                <a:solidFill>
                  <a:schemeClr val="tx1">
                    <a:lumMod val="50000"/>
                    <a:lumOff val="50000"/>
                  </a:schemeClr>
                </a:solidFill>
              </a:rPr>
              <a:t>Child with diagnosis of autism in large medical seat</a:t>
            </a:r>
          </a:p>
          <a:p>
            <a:pPr algn="ctr"/>
            <a:r>
              <a:rPr lang="en-US" sz="1200">
                <a:solidFill>
                  <a:schemeClr val="tx1">
                    <a:lumMod val="50000"/>
                    <a:lumOff val="50000"/>
                  </a:schemeClr>
                </a:solidFill>
              </a:rPr>
              <a:t>Source: Automotive Safety Program</a:t>
            </a:r>
          </a:p>
          <a:p>
            <a:pPr algn="ctr"/>
            <a:endParaRPr lang="en-US" sz="160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07980" y="1116727"/>
            <a:ext cx="2880122" cy="3840163"/>
          </a:xfrm>
        </p:spPr>
      </p:pic>
    </p:spTree>
    <p:extLst>
      <p:ext uri="{BB962C8B-B14F-4D97-AF65-F5344CB8AC3E}">
        <p14:creationId xmlns:p14="http://schemas.microsoft.com/office/powerpoint/2010/main" val="3483032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Background</a:t>
            </a:r>
          </a:p>
        </p:txBody>
      </p:sp>
      <p:sp>
        <p:nvSpPr>
          <p:cNvPr id="3" name="Content Placeholder 2"/>
          <p:cNvSpPr>
            <a:spLocks noGrp="1"/>
          </p:cNvSpPr>
          <p:nvPr>
            <p:ph idx="1"/>
          </p:nvPr>
        </p:nvSpPr>
        <p:spPr>
          <a:xfrm>
            <a:off x="1295400" y="1562893"/>
            <a:ext cx="7239001" cy="4525963"/>
          </a:xfrm>
        </p:spPr>
        <p:txBody>
          <a:bodyPr anchor="t">
            <a:noAutofit/>
          </a:bodyPr>
          <a:lstStyle/>
          <a:p>
            <a:r>
              <a:rPr lang="en-US">
                <a:solidFill>
                  <a:schemeClr val="tx1">
                    <a:lumMod val="50000"/>
                    <a:lumOff val="50000"/>
                  </a:schemeClr>
                </a:solidFill>
              </a:rPr>
              <a:t>Gap in resources for children with special health care needs</a:t>
            </a:r>
          </a:p>
          <a:p>
            <a:r>
              <a:rPr lang="en-US">
                <a:solidFill>
                  <a:schemeClr val="tx1">
                    <a:lumMod val="50000"/>
                    <a:lumOff val="50000"/>
                  </a:schemeClr>
                </a:solidFill>
              </a:rPr>
              <a:t>Impact of medical, physical, or behavioral conditions on how a child and family travels</a:t>
            </a:r>
            <a:endParaRPr lang="en-US">
              <a:solidFill>
                <a:schemeClr val="tx1"/>
              </a:solidFill>
            </a:endParaRPr>
          </a:p>
          <a:p>
            <a:r>
              <a:rPr lang="en-US">
                <a:solidFill>
                  <a:schemeClr val="tx1">
                    <a:lumMod val="50000"/>
                    <a:lumOff val="50000"/>
                  </a:schemeClr>
                </a:solidFill>
              </a:rPr>
              <a:t>Safe access to services and communities important for all children</a:t>
            </a:r>
          </a:p>
          <a:p>
            <a:r>
              <a:rPr lang="en-US">
                <a:solidFill>
                  <a:schemeClr val="tx1">
                    <a:lumMod val="50000"/>
                    <a:lumOff val="50000"/>
                  </a:schemeClr>
                </a:solidFill>
              </a:rPr>
              <a:t>Options available to improve transportation of children with special health care needs</a:t>
            </a:r>
          </a:p>
          <a:p>
            <a:r>
              <a:rPr lang="en-US">
                <a:solidFill>
                  <a:schemeClr val="tx1">
                    <a:lumMod val="50000"/>
                    <a:lumOff val="50000"/>
                  </a:schemeClr>
                </a:solidFill>
              </a:rPr>
              <a:t>Relative improvement of child safety during transportation despite fragility and uncertain tolerance for injury</a:t>
            </a:r>
          </a:p>
        </p:txBody>
      </p:sp>
      <p:sp>
        <p:nvSpPr>
          <p:cNvPr id="4" name="Slide Number Placeholder 3"/>
          <p:cNvSpPr>
            <a:spLocks noGrp="1"/>
          </p:cNvSpPr>
          <p:nvPr>
            <p:ph type="sldNum" sz="quarter" idx="12"/>
          </p:nvPr>
        </p:nvSpPr>
        <p:spPr/>
        <p:txBody>
          <a:bodyPr/>
          <a:lstStyle/>
          <a:p>
            <a:fld id="{3A7B9F9F-9C84-43A4-A70F-C0C4DFF00504}" type="slidenum">
              <a:rPr lang="en-US" smtClean="0"/>
              <a:pPr/>
              <a:t>3</a:t>
            </a:fld>
            <a:endParaRPr lang="en-US"/>
          </a:p>
        </p:txBody>
      </p:sp>
    </p:spTree>
    <p:extLst>
      <p:ext uri="{BB962C8B-B14F-4D97-AF65-F5344CB8AC3E}">
        <p14:creationId xmlns:p14="http://schemas.microsoft.com/office/powerpoint/2010/main" val="1166428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Types of Adaptive Restraints</a:t>
            </a:r>
          </a:p>
        </p:txBody>
      </p:sp>
      <p:sp>
        <p:nvSpPr>
          <p:cNvPr id="7" name="Content Placeholder 6"/>
          <p:cNvSpPr>
            <a:spLocks noGrp="1"/>
          </p:cNvSpPr>
          <p:nvPr>
            <p:ph idx="1"/>
          </p:nvPr>
        </p:nvSpPr>
        <p:spPr>
          <a:xfrm>
            <a:off x="1295400" y="1676401"/>
            <a:ext cx="4572000" cy="3733800"/>
          </a:xfrm>
        </p:spPr>
        <p:txBody>
          <a:bodyPr>
            <a:normAutofit/>
          </a:bodyPr>
          <a:lstStyle/>
          <a:p>
            <a:pPr>
              <a:lnSpc>
                <a:spcPct val="150000"/>
              </a:lnSpc>
            </a:pPr>
            <a:r>
              <a:rPr lang="en-US">
                <a:solidFill>
                  <a:schemeClr val="tx1">
                    <a:lumMod val="50000"/>
                    <a:lumOff val="50000"/>
                  </a:schemeClr>
                </a:solidFill>
              </a:rPr>
              <a:t>Car Beds</a:t>
            </a:r>
          </a:p>
          <a:p>
            <a:pPr>
              <a:lnSpc>
                <a:spcPct val="150000"/>
              </a:lnSpc>
            </a:pPr>
            <a:r>
              <a:rPr lang="en-US">
                <a:solidFill>
                  <a:schemeClr val="tx1">
                    <a:lumMod val="50000"/>
                    <a:lumOff val="50000"/>
                  </a:schemeClr>
                </a:solidFill>
              </a:rPr>
              <a:t>Jefferson Car Seat</a:t>
            </a:r>
          </a:p>
          <a:p>
            <a:pPr>
              <a:lnSpc>
                <a:spcPct val="150000"/>
              </a:lnSpc>
            </a:pPr>
            <a:r>
              <a:rPr lang="en-US">
                <a:solidFill>
                  <a:schemeClr val="tx1">
                    <a:lumMod val="50000"/>
                    <a:lumOff val="50000"/>
                  </a:schemeClr>
                </a:solidFill>
              </a:rPr>
              <a:t>Adaptive Restraints for Casts</a:t>
            </a:r>
          </a:p>
          <a:p>
            <a:pPr>
              <a:lnSpc>
                <a:spcPct val="150000"/>
              </a:lnSpc>
            </a:pPr>
            <a:r>
              <a:rPr lang="en-US">
                <a:solidFill>
                  <a:schemeClr val="tx1">
                    <a:lumMod val="50000"/>
                    <a:lumOff val="50000"/>
                  </a:schemeClr>
                </a:solidFill>
              </a:rPr>
              <a:t>Large Medical Seats</a:t>
            </a:r>
          </a:p>
          <a:p>
            <a:pPr>
              <a:lnSpc>
                <a:spcPct val="150000"/>
              </a:lnSpc>
            </a:pPr>
            <a:r>
              <a:rPr lang="en-US">
                <a:solidFill>
                  <a:schemeClr val="tx1">
                    <a:lumMod val="50000"/>
                    <a:lumOff val="50000"/>
                  </a:schemeClr>
                </a:solidFill>
              </a:rPr>
              <a:t>Adaptive Booster Seats</a:t>
            </a:r>
          </a:p>
          <a:p>
            <a:pPr>
              <a:lnSpc>
                <a:spcPct val="150000"/>
              </a:lnSpc>
            </a:pPr>
            <a:r>
              <a:rPr lang="en-US">
                <a:solidFill>
                  <a:schemeClr val="tx1">
                    <a:lumMod val="50000"/>
                    <a:lumOff val="50000"/>
                  </a:schemeClr>
                </a:solidFill>
              </a:rPr>
              <a:t>Adaptive Vests</a:t>
            </a:r>
          </a:p>
        </p:txBody>
      </p:sp>
      <p:sp>
        <p:nvSpPr>
          <p:cNvPr id="5" name="Slide Number Placeholder 4"/>
          <p:cNvSpPr>
            <a:spLocks noGrp="1"/>
          </p:cNvSpPr>
          <p:nvPr>
            <p:ph type="sldNum" sz="quarter" idx="12"/>
          </p:nvPr>
        </p:nvSpPr>
        <p:spPr/>
        <p:txBody>
          <a:bodyPr/>
          <a:lstStyle/>
          <a:p>
            <a:fld id="{9B84F02E-A532-48BA-8418-F680C146347E}" type="slidenum">
              <a:rPr lang="en-US" smtClean="0"/>
              <a:t>30</a:t>
            </a:fld>
            <a:endParaRPr lang="en-US"/>
          </a:p>
        </p:txBody>
      </p:sp>
    </p:spTree>
    <p:extLst>
      <p:ext uri="{BB962C8B-B14F-4D97-AF65-F5344CB8AC3E}">
        <p14:creationId xmlns:p14="http://schemas.microsoft.com/office/powerpoint/2010/main" val="3579985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Car Beds</a:t>
            </a:r>
          </a:p>
        </p:txBody>
      </p:sp>
      <p:sp>
        <p:nvSpPr>
          <p:cNvPr id="3" name="Content Placeholder 2"/>
          <p:cNvSpPr>
            <a:spLocks noGrp="1"/>
          </p:cNvSpPr>
          <p:nvPr>
            <p:ph sz="half" idx="1"/>
          </p:nvPr>
        </p:nvSpPr>
        <p:spPr>
          <a:xfrm>
            <a:off x="152400" y="1072581"/>
            <a:ext cx="4831224" cy="4712837"/>
          </a:xfrm>
        </p:spPr>
        <p:txBody>
          <a:bodyPr>
            <a:normAutofit/>
          </a:bodyPr>
          <a:lstStyle/>
          <a:p>
            <a:r>
              <a:rPr lang="en-US" sz="2400">
                <a:solidFill>
                  <a:schemeClr val="tx1">
                    <a:lumMod val="50000"/>
                    <a:lumOff val="50000"/>
                  </a:schemeClr>
                </a:solidFill>
              </a:rPr>
              <a:t>For infants and younger children who must lie down</a:t>
            </a:r>
          </a:p>
          <a:p>
            <a:r>
              <a:rPr lang="en-US" sz="2400">
                <a:solidFill>
                  <a:schemeClr val="tx1">
                    <a:lumMod val="50000"/>
                    <a:lumOff val="50000"/>
                  </a:schemeClr>
                </a:solidFill>
              </a:rPr>
              <a:t>Prone positioning requires physician’s written order</a:t>
            </a:r>
          </a:p>
          <a:p>
            <a:r>
              <a:rPr lang="en-US" sz="2400">
                <a:solidFill>
                  <a:schemeClr val="tx1">
                    <a:lumMod val="50000"/>
                    <a:lumOff val="50000"/>
                  </a:schemeClr>
                </a:solidFill>
              </a:rPr>
              <a:t>May be useful for children with:</a:t>
            </a:r>
          </a:p>
          <a:p>
            <a:pPr lvl="1"/>
            <a:r>
              <a:rPr lang="en-US" sz="2000">
                <a:solidFill>
                  <a:schemeClr val="tx1">
                    <a:lumMod val="50000"/>
                    <a:lumOff val="50000"/>
                  </a:schemeClr>
                </a:solidFill>
              </a:rPr>
              <a:t>Preterm birth</a:t>
            </a:r>
          </a:p>
          <a:p>
            <a:pPr lvl="1"/>
            <a:r>
              <a:rPr lang="en-US" sz="2000">
                <a:solidFill>
                  <a:schemeClr val="tx1">
                    <a:lumMod val="50000"/>
                    <a:lumOff val="50000"/>
                  </a:schemeClr>
                </a:solidFill>
              </a:rPr>
              <a:t>Low birth weight</a:t>
            </a:r>
          </a:p>
          <a:p>
            <a:pPr lvl="1"/>
            <a:r>
              <a:rPr lang="en-US" sz="2000">
                <a:solidFill>
                  <a:schemeClr val="tx1">
                    <a:lumMod val="50000"/>
                    <a:lumOff val="50000"/>
                  </a:schemeClr>
                </a:solidFill>
              </a:rPr>
              <a:t>Respiratory issues</a:t>
            </a:r>
          </a:p>
          <a:p>
            <a:pPr lvl="1"/>
            <a:r>
              <a:rPr lang="en-US" sz="2000">
                <a:solidFill>
                  <a:schemeClr val="tx1">
                    <a:lumMod val="50000"/>
                    <a:lumOff val="50000"/>
                  </a:schemeClr>
                </a:solidFill>
              </a:rPr>
              <a:t>Brittle bones</a:t>
            </a:r>
          </a:p>
          <a:p>
            <a:pPr lvl="1"/>
            <a:r>
              <a:rPr lang="en-US" sz="2000">
                <a:solidFill>
                  <a:schemeClr val="tx1">
                    <a:lumMod val="50000"/>
                    <a:lumOff val="50000"/>
                  </a:schemeClr>
                </a:solidFill>
              </a:rPr>
              <a:t>Low muscle tone</a:t>
            </a:r>
          </a:p>
          <a:p>
            <a:pPr lvl="1"/>
            <a:r>
              <a:rPr lang="en-US" sz="2000">
                <a:solidFill>
                  <a:schemeClr val="tx1">
                    <a:lumMod val="50000"/>
                    <a:lumOff val="50000"/>
                  </a:schemeClr>
                </a:solidFill>
              </a:rPr>
              <a:t>Some casts </a:t>
            </a:r>
          </a:p>
          <a:p>
            <a:pPr marL="0" indent="0">
              <a:buNone/>
            </a:pPr>
            <a:endParaRPr lang="en-US" sz="200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9B84F02E-A532-48BA-8418-F680C146347E}" type="slidenum">
              <a:rPr lang="en-US" smtClean="0"/>
              <a:t>31</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795" y="1507403"/>
            <a:ext cx="3832860" cy="2563226"/>
          </a:xfrm>
          <a:prstGeom prst="rect">
            <a:avLst/>
          </a:prstGeom>
        </p:spPr>
      </p:pic>
      <p:sp>
        <p:nvSpPr>
          <p:cNvPr id="7" name="TextBox 6"/>
          <p:cNvSpPr txBox="1"/>
          <p:nvPr/>
        </p:nvSpPr>
        <p:spPr>
          <a:xfrm>
            <a:off x="4800600" y="4179669"/>
            <a:ext cx="4038600" cy="1015663"/>
          </a:xfrm>
          <a:prstGeom prst="rect">
            <a:avLst/>
          </a:prstGeom>
          <a:noFill/>
        </p:spPr>
        <p:txBody>
          <a:bodyPr wrap="square" rtlCol="0">
            <a:spAutoFit/>
          </a:bodyPr>
          <a:lstStyle/>
          <a:p>
            <a:pPr algn="ctr"/>
            <a:r>
              <a:rPr lang="en-US" sz="1600" b="1">
                <a:solidFill>
                  <a:schemeClr val="tx1">
                    <a:lumMod val="50000"/>
                    <a:lumOff val="50000"/>
                  </a:schemeClr>
                </a:solidFill>
              </a:rPr>
              <a:t>Infant with diagnosis of Pierre Robin Sequence positioned prone in car bed per physician’s written order</a:t>
            </a:r>
          </a:p>
          <a:p>
            <a:pPr algn="ctr"/>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149959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34E6FAA-F240-405A-8C64-7BADB9CB6DCC}"/>
              </a:ext>
            </a:extLst>
          </p:cNvPr>
          <p:cNvSpPr>
            <a:spLocks noGrp="1"/>
          </p:cNvSpPr>
          <p:nvPr>
            <p:ph type="sldNum" sz="quarter" idx="12"/>
          </p:nvPr>
        </p:nvSpPr>
        <p:spPr>
          <a:xfrm>
            <a:off x="11081084" y="6162565"/>
            <a:ext cx="2133600" cy="365125"/>
          </a:xfrm>
        </p:spPr>
        <p:txBody>
          <a:bodyPr/>
          <a:lstStyle/>
          <a:p>
            <a:fld id="{9B84F02E-A532-48BA-8418-F680C146347E}" type="slidenum">
              <a:rPr lang="en-US" smtClean="0"/>
              <a:t>32</a:t>
            </a:fld>
            <a:endParaRPr lang="en-US"/>
          </a:p>
        </p:txBody>
      </p:sp>
      <p:sp>
        <p:nvSpPr>
          <p:cNvPr id="6" name="Title 1">
            <a:extLst>
              <a:ext uri="{FF2B5EF4-FFF2-40B4-BE49-F238E27FC236}">
                <a16:creationId xmlns:a16="http://schemas.microsoft.com/office/drawing/2014/main" id="{741A55D1-CF63-453D-BE49-AE4B06207EC3}"/>
              </a:ext>
            </a:extLst>
          </p:cNvPr>
          <p:cNvSpPr txBox="1">
            <a:spLocks/>
          </p:cNvSpPr>
          <p:nvPr/>
        </p:nvSpPr>
        <p:spPr>
          <a:xfrm>
            <a:off x="32084" y="228600"/>
            <a:ext cx="9144000" cy="838200"/>
          </a:xfrm>
          <a:prstGeom prst="rect">
            <a:avLst/>
          </a:prstGeom>
        </p:spPr>
        <p:txBody>
          <a:bodyPr/>
          <a:lstStyle>
            <a:lvl1pPr algn="ctr" defTabSz="914400" rtl="0" eaLnBrk="1" latinLnBrk="0" hangingPunct="1">
              <a:spcBef>
                <a:spcPct val="0"/>
              </a:spcBef>
              <a:buNone/>
              <a:defRPr sz="4000" b="1" kern="1200">
                <a:solidFill>
                  <a:srgbClr val="0095DA"/>
                </a:solidFill>
                <a:latin typeface="+mj-lt"/>
                <a:ea typeface="+mj-ea"/>
                <a:cs typeface="+mj-cs"/>
              </a:defRPr>
            </a:lvl1pPr>
          </a:lstStyle>
          <a:p>
            <a:r>
              <a:rPr lang="en-US"/>
              <a:t>Car Beds</a:t>
            </a:r>
          </a:p>
        </p:txBody>
      </p:sp>
      <p:pic>
        <p:nvPicPr>
          <p:cNvPr id="7" name="Content Placeholder 4">
            <a:extLst>
              <a:ext uri="{FF2B5EF4-FFF2-40B4-BE49-F238E27FC236}">
                <a16:creationId xmlns:a16="http://schemas.microsoft.com/office/drawing/2014/main" id="{6D54A1DD-225D-434B-8565-1CF322AF6F70}"/>
              </a:ext>
            </a:extLst>
          </p:cNvPr>
          <p:cNvPicPr>
            <a:picLocks noChangeAspect="1"/>
          </p:cNvPicPr>
          <p:nvPr/>
        </p:nvPicPr>
        <p:blipFill>
          <a:blip r:embed="rId2"/>
          <a:stretch>
            <a:fillRect/>
          </a:stretch>
        </p:blipFill>
        <p:spPr>
          <a:xfrm>
            <a:off x="442423" y="2833054"/>
            <a:ext cx="2861588" cy="1905000"/>
          </a:xfrm>
          <a:prstGeom prst="rect">
            <a:avLst/>
          </a:prstGeom>
          <a:ln>
            <a:noFill/>
          </a:ln>
          <a:effectLst>
            <a:outerShdw blurRad="190500" algn="tl" rotWithShape="0">
              <a:srgbClr val="000000">
                <a:alpha val="70000"/>
              </a:srgbClr>
            </a:outerShdw>
          </a:effectLst>
        </p:spPr>
      </p:pic>
      <p:sp>
        <p:nvSpPr>
          <p:cNvPr id="8" name="Slide Number Placeholder 3">
            <a:extLst>
              <a:ext uri="{FF2B5EF4-FFF2-40B4-BE49-F238E27FC236}">
                <a16:creationId xmlns:a16="http://schemas.microsoft.com/office/drawing/2014/main" id="{1683B1C3-68B5-42BF-A03F-DACEA8F062C0}"/>
              </a:ext>
            </a:extLst>
          </p:cNvPr>
          <p:cNvSpPr txBox="1">
            <a:spLocks/>
          </p:cNvSpPr>
          <p:nvPr/>
        </p:nvSpPr>
        <p:spPr>
          <a:xfrm>
            <a:off x="6569242" y="630310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B9F9F-9C84-43A4-A70F-C0C4DFF00504}" type="slidenum">
              <a:rPr lang="en-US" smtClean="0"/>
              <a:pPr/>
              <a:t>32</a:t>
            </a:fld>
            <a:endParaRPr lang="en-US"/>
          </a:p>
        </p:txBody>
      </p:sp>
      <p:pic>
        <p:nvPicPr>
          <p:cNvPr id="9" name="Picture 8">
            <a:extLst>
              <a:ext uri="{FF2B5EF4-FFF2-40B4-BE49-F238E27FC236}">
                <a16:creationId xmlns:a16="http://schemas.microsoft.com/office/drawing/2014/main" id="{920E5FA1-3424-4F13-BE00-2B20E17546E6}"/>
              </a:ext>
            </a:extLst>
          </p:cNvPr>
          <p:cNvPicPr>
            <a:picLocks noChangeAspect="1"/>
          </p:cNvPicPr>
          <p:nvPr/>
        </p:nvPicPr>
        <p:blipFill rotWithShape="1">
          <a:blip r:embed="rId3"/>
          <a:srcRect l="10957" t="3846"/>
          <a:stretch/>
        </p:blipFill>
        <p:spPr>
          <a:xfrm>
            <a:off x="3494729" y="2833052"/>
            <a:ext cx="2649967" cy="190500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248D704B-69A7-49DF-BEB2-26BCEA9FBBD1}"/>
              </a:ext>
            </a:extLst>
          </p:cNvPr>
          <p:cNvPicPr>
            <a:picLocks noChangeAspect="1"/>
          </p:cNvPicPr>
          <p:nvPr/>
        </p:nvPicPr>
        <p:blipFill rotWithShape="1">
          <a:blip r:embed="rId4"/>
          <a:srcRect b="10592"/>
          <a:stretch/>
        </p:blipFill>
        <p:spPr>
          <a:xfrm>
            <a:off x="6351117" y="2833052"/>
            <a:ext cx="2364423" cy="1905001"/>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3F0C620E-D5A9-499D-84E1-F903C831B22F}"/>
              </a:ext>
            </a:extLst>
          </p:cNvPr>
          <p:cNvSpPr/>
          <p:nvPr/>
        </p:nvSpPr>
        <p:spPr>
          <a:xfrm>
            <a:off x="345129" y="1230544"/>
            <a:ext cx="8370411" cy="830997"/>
          </a:xfrm>
          <a:prstGeom prst="rect">
            <a:avLst/>
          </a:prstGeom>
        </p:spPr>
        <p:txBody>
          <a:bodyPr wrap="square">
            <a:spAutoFit/>
          </a:bodyPr>
          <a:lstStyle/>
          <a:p>
            <a:pPr marL="285750" indent="-285750">
              <a:buClr>
                <a:srgbClr val="92D050"/>
              </a:buClr>
              <a:buFont typeface="Arial" panose="020B0604020202020204" pitchFamily="34" charset="0"/>
              <a:buChar char="•"/>
            </a:pPr>
            <a:r>
              <a:rPr lang="en-US" sz="2400">
                <a:solidFill>
                  <a:schemeClr val="tx1">
                    <a:lumMod val="50000"/>
                    <a:lumOff val="50000"/>
                  </a:schemeClr>
                </a:solidFill>
              </a:rPr>
              <a:t>All car beds are installed lengthwise on vehicle bench seat with child’s head toward center of vehicle</a:t>
            </a:r>
          </a:p>
        </p:txBody>
      </p:sp>
      <p:sp>
        <p:nvSpPr>
          <p:cNvPr id="12" name="TextBox 11">
            <a:extLst>
              <a:ext uri="{FF2B5EF4-FFF2-40B4-BE49-F238E27FC236}">
                <a16:creationId xmlns:a16="http://schemas.microsoft.com/office/drawing/2014/main" id="{497C2521-7699-47B9-9D58-ABEC0D556267}"/>
              </a:ext>
            </a:extLst>
          </p:cNvPr>
          <p:cNvSpPr txBox="1"/>
          <p:nvPr/>
        </p:nvSpPr>
        <p:spPr>
          <a:xfrm>
            <a:off x="6340642" y="4822928"/>
            <a:ext cx="2374898" cy="861774"/>
          </a:xfrm>
          <a:prstGeom prst="rect">
            <a:avLst/>
          </a:prstGeom>
          <a:noFill/>
        </p:spPr>
        <p:txBody>
          <a:bodyPr wrap="square" rtlCol="0">
            <a:spAutoFit/>
          </a:bodyPr>
          <a:lstStyle/>
          <a:p>
            <a:pPr algn="ctr"/>
            <a:r>
              <a:rPr lang="en-US" sz="1600">
                <a:solidFill>
                  <a:schemeClr val="tx1">
                    <a:lumMod val="50000"/>
                    <a:lumOff val="50000"/>
                  </a:schemeClr>
                </a:solidFill>
              </a:rPr>
              <a:t>Hope car bed </a:t>
            </a:r>
          </a:p>
          <a:p>
            <a:pPr algn="ctr"/>
            <a:r>
              <a:rPr lang="en-US" sz="1600">
                <a:solidFill>
                  <a:schemeClr val="tx1">
                    <a:lumMod val="50000"/>
                    <a:lumOff val="50000"/>
                  </a:schemeClr>
                </a:solidFill>
              </a:rPr>
              <a:t>4.5-35 pounds </a:t>
            </a:r>
          </a:p>
          <a:p>
            <a:pPr algn="ctr"/>
            <a:r>
              <a:rPr lang="en-US" sz="1600">
                <a:solidFill>
                  <a:schemeClr val="tx1">
                    <a:lumMod val="50000"/>
                    <a:lumOff val="50000"/>
                  </a:schemeClr>
                </a:solidFill>
              </a:rPr>
              <a:t>Up to 29 inches</a:t>
            </a:r>
          </a:p>
        </p:txBody>
      </p:sp>
      <p:sp>
        <p:nvSpPr>
          <p:cNvPr id="13" name="TextBox 12">
            <a:extLst>
              <a:ext uri="{FF2B5EF4-FFF2-40B4-BE49-F238E27FC236}">
                <a16:creationId xmlns:a16="http://schemas.microsoft.com/office/drawing/2014/main" id="{D991C1AF-939B-435B-B96B-FCE5F66FDF84}"/>
              </a:ext>
            </a:extLst>
          </p:cNvPr>
          <p:cNvSpPr txBox="1"/>
          <p:nvPr/>
        </p:nvSpPr>
        <p:spPr>
          <a:xfrm>
            <a:off x="442422" y="4796460"/>
            <a:ext cx="2861589" cy="861774"/>
          </a:xfrm>
          <a:prstGeom prst="rect">
            <a:avLst/>
          </a:prstGeom>
          <a:noFill/>
        </p:spPr>
        <p:txBody>
          <a:bodyPr wrap="square" rtlCol="0">
            <a:spAutoFit/>
          </a:bodyPr>
          <a:lstStyle/>
          <a:p>
            <a:pPr algn="ctr"/>
            <a:r>
              <a:rPr lang="en-US" sz="1600">
                <a:solidFill>
                  <a:schemeClr val="tx1">
                    <a:lumMod val="50000"/>
                    <a:lumOff val="50000"/>
                  </a:schemeClr>
                </a:solidFill>
              </a:rPr>
              <a:t>Angel Ride </a:t>
            </a:r>
          </a:p>
          <a:p>
            <a:pPr algn="ctr"/>
            <a:r>
              <a:rPr lang="en-US" sz="1600">
                <a:solidFill>
                  <a:schemeClr val="tx1">
                    <a:lumMod val="50000"/>
                    <a:lumOff val="50000"/>
                  </a:schemeClr>
                </a:solidFill>
              </a:rPr>
              <a:t>Less than 9 pounds </a:t>
            </a:r>
          </a:p>
          <a:p>
            <a:pPr algn="ctr"/>
            <a:r>
              <a:rPr lang="en-US" sz="1600">
                <a:solidFill>
                  <a:schemeClr val="tx1">
                    <a:lumMod val="50000"/>
                    <a:lumOff val="50000"/>
                  </a:schemeClr>
                </a:solidFill>
              </a:rPr>
              <a:t>Less than 21.5 inches</a:t>
            </a:r>
            <a:endParaRPr lang="en-US">
              <a:solidFill>
                <a:schemeClr val="tx1">
                  <a:lumMod val="50000"/>
                  <a:lumOff val="50000"/>
                </a:schemeClr>
              </a:solidFill>
            </a:endParaRPr>
          </a:p>
        </p:txBody>
      </p:sp>
      <p:sp>
        <p:nvSpPr>
          <p:cNvPr id="14" name="TextBox 13">
            <a:extLst>
              <a:ext uri="{FF2B5EF4-FFF2-40B4-BE49-F238E27FC236}">
                <a16:creationId xmlns:a16="http://schemas.microsoft.com/office/drawing/2014/main" id="{74E573B7-E02C-4679-B978-D34D17DB9F8A}"/>
              </a:ext>
            </a:extLst>
          </p:cNvPr>
          <p:cNvSpPr txBox="1"/>
          <p:nvPr/>
        </p:nvSpPr>
        <p:spPr>
          <a:xfrm>
            <a:off x="3533942" y="4822928"/>
            <a:ext cx="2610754" cy="861774"/>
          </a:xfrm>
          <a:prstGeom prst="rect">
            <a:avLst/>
          </a:prstGeom>
          <a:noFill/>
        </p:spPr>
        <p:txBody>
          <a:bodyPr wrap="square" rtlCol="0">
            <a:spAutoFit/>
          </a:bodyPr>
          <a:lstStyle/>
          <a:p>
            <a:pPr algn="ctr"/>
            <a:r>
              <a:rPr lang="en-US" sz="1600">
                <a:solidFill>
                  <a:schemeClr val="tx1">
                    <a:lumMod val="50000"/>
                    <a:lumOff val="50000"/>
                  </a:schemeClr>
                </a:solidFill>
              </a:rPr>
              <a:t>Dream Ride </a:t>
            </a:r>
          </a:p>
          <a:p>
            <a:pPr algn="ctr"/>
            <a:r>
              <a:rPr lang="en-US" sz="1600">
                <a:solidFill>
                  <a:schemeClr val="tx1">
                    <a:lumMod val="50000"/>
                    <a:lumOff val="50000"/>
                  </a:schemeClr>
                </a:solidFill>
              </a:rPr>
              <a:t>5-20 pounds </a:t>
            </a:r>
          </a:p>
          <a:p>
            <a:pPr algn="ctr"/>
            <a:r>
              <a:rPr lang="en-US" sz="1600">
                <a:solidFill>
                  <a:schemeClr val="tx1">
                    <a:lumMod val="50000"/>
                    <a:lumOff val="50000"/>
                  </a:schemeClr>
                </a:solidFill>
              </a:rPr>
              <a:t>26 inches or less</a:t>
            </a:r>
          </a:p>
        </p:txBody>
      </p:sp>
    </p:spTree>
    <p:extLst>
      <p:ext uri="{BB962C8B-B14F-4D97-AF65-F5344CB8AC3E}">
        <p14:creationId xmlns:p14="http://schemas.microsoft.com/office/powerpoint/2010/main" val="300363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Jefferson</a:t>
            </a:r>
          </a:p>
        </p:txBody>
      </p:sp>
      <p:sp>
        <p:nvSpPr>
          <p:cNvPr id="6" name="Content Placeholder 5"/>
          <p:cNvSpPr>
            <a:spLocks noGrp="1"/>
          </p:cNvSpPr>
          <p:nvPr>
            <p:ph sz="half" idx="1"/>
          </p:nvPr>
        </p:nvSpPr>
        <p:spPr>
          <a:xfrm>
            <a:off x="304800" y="1166018"/>
            <a:ext cx="4717473" cy="4525963"/>
          </a:xfrm>
        </p:spPr>
        <p:txBody>
          <a:bodyPr/>
          <a:lstStyle/>
          <a:p>
            <a:r>
              <a:rPr lang="en-US" sz="2400">
                <a:solidFill>
                  <a:schemeClr val="tx1">
                    <a:lumMod val="50000"/>
                    <a:lumOff val="50000"/>
                  </a:schemeClr>
                </a:solidFill>
              </a:rPr>
              <a:t>Rear-facing only</a:t>
            </a:r>
          </a:p>
          <a:p>
            <a:r>
              <a:rPr lang="en-US" sz="2400">
                <a:solidFill>
                  <a:schemeClr val="tx1">
                    <a:lumMod val="50000"/>
                    <a:lumOff val="50000"/>
                  </a:schemeClr>
                </a:solidFill>
              </a:rPr>
              <a:t>For children 7.5-40 pounds,      19-37 inches</a:t>
            </a:r>
          </a:p>
          <a:p>
            <a:r>
              <a:rPr lang="en-US" sz="2400">
                <a:solidFill>
                  <a:schemeClr val="tx1">
                    <a:lumMod val="50000"/>
                    <a:lumOff val="50000"/>
                  </a:schemeClr>
                </a:solidFill>
              </a:rPr>
              <a:t>Yoke harness design routes around the abdomen for omphaloceles</a:t>
            </a:r>
          </a:p>
          <a:p>
            <a:r>
              <a:rPr lang="en-US" sz="2400">
                <a:solidFill>
                  <a:schemeClr val="tx1">
                    <a:lumMod val="50000"/>
                    <a:lumOff val="50000"/>
                  </a:schemeClr>
                </a:solidFill>
              </a:rPr>
              <a:t>Buckle position prevents buckle/harness contact with omphalocele</a:t>
            </a:r>
          </a:p>
          <a:p>
            <a:r>
              <a:rPr lang="en-US" sz="2400">
                <a:solidFill>
                  <a:schemeClr val="tx1">
                    <a:lumMod val="50000"/>
                    <a:lumOff val="50000"/>
                  </a:schemeClr>
                </a:solidFill>
              </a:rPr>
              <a:t>Can be used for children without omphaloceles requiring yoke harnessing</a:t>
            </a:r>
          </a:p>
        </p:txBody>
      </p:sp>
      <p:sp>
        <p:nvSpPr>
          <p:cNvPr id="4" name="Slide Number Placeholder 3"/>
          <p:cNvSpPr>
            <a:spLocks noGrp="1"/>
          </p:cNvSpPr>
          <p:nvPr>
            <p:ph type="sldNum" sz="quarter" idx="12"/>
          </p:nvPr>
        </p:nvSpPr>
        <p:spPr/>
        <p:txBody>
          <a:bodyPr/>
          <a:lstStyle/>
          <a:p>
            <a:fld id="{3A7B9F9F-9C84-43A4-A70F-C0C4DFF00504}" type="slidenum">
              <a:rPr lang="en-US" smtClean="0"/>
              <a:pPr/>
              <a:t>33</a:t>
            </a:fld>
            <a:endParaRPr lang="en-US"/>
          </a:p>
        </p:txBody>
      </p:sp>
      <p:sp>
        <p:nvSpPr>
          <p:cNvPr id="9" name="Rectangle 8"/>
          <p:cNvSpPr/>
          <p:nvPr/>
        </p:nvSpPr>
        <p:spPr>
          <a:xfrm>
            <a:off x="5022273" y="4906962"/>
            <a:ext cx="3781425" cy="338554"/>
          </a:xfrm>
          <a:prstGeom prst="rect">
            <a:avLst/>
          </a:prstGeom>
        </p:spPr>
        <p:txBody>
          <a:bodyPr wrap="square">
            <a:spAutoFit/>
          </a:bodyPr>
          <a:lstStyle/>
          <a:p>
            <a:pPr algn="ctr">
              <a:defRPr/>
            </a:pPr>
            <a:r>
              <a:rPr lang="en-US" altLang="en-US" sz="1600">
                <a:solidFill>
                  <a:schemeClr val="tx1">
                    <a:lumMod val="50000"/>
                    <a:lumOff val="50000"/>
                  </a:schemeClr>
                </a:solidFill>
                <a:cs typeface="Calibri" panose="020F0502020204030204" pitchFamily="34" charset="0"/>
              </a:rPr>
              <a:t>Source: Merritt Manufacturing</a:t>
            </a:r>
          </a:p>
        </p:txBody>
      </p:sp>
      <p:pic>
        <p:nvPicPr>
          <p:cNvPr id="11"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22273" y="1600200"/>
            <a:ext cx="3781425" cy="321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8681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8F6E4-F089-4D34-921D-644418C7C3BC}"/>
              </a:ext>
            </a:extLst>
          </p:cNvPr>
          <p:cNvSpPr>
            <a:spLocks noGrp="1"/>
          </p:cNvSpPr>
          <p:nvPr>
            <p:ph type="title"/>
          </p:nvPr>
        </p:nvSpPr>
        <p:spPr/>
        <p:txBody>
          <a:bodyPr/>
          <a:lstStyle/>
          <a:p>
            <a:r>
              <a:rPr lang="en-US"/>
              <a:t>Adaptive Restraint for Casts</a:t>
            </a:r>
          </a:p>
        </p:txBody>
      </p:sp>
      <p:sp>
        <p:nvSpPr>
          <p:cNvPr id="3" name="Content Placeholder 2">
            <a:extLst>
              <a:ext uri="{FF2B5EF4-FFF2-40B4-BE49-F238E27FC236}">
                <a16:creationId xmlns:a16="http://schemas.microsoft.com/office/drawing/2014/main" id="{9FFE7F0B-DD56-4AAA-9AED-13BA1ECE224D}"/>
              </a:ext>
            </a:extLst>
          </p:cNvPr>
          <p:cNvSpPr>
            <a:spLocks noGrp="1"/>
          </p:cNvSpPr>
          <p:nvPr>
            <p:ph sz="half" idx="1"/>
          </p:nvPr>
        </p:nvSpPr>
        <p:spPr>
          <a:xfrm>
            <a:off x="461962" y="1408113"/>
            <a:ext cx="3657600" cy="4062550"/>
          </a:xfrm>
        </p:spPr>
        <p:txBody>
          <a:bodyPr/>
          <a:lstStyle/>
          <a:p>
            <a:r>
              <a:rPr lang="en-US" sz="2400">
                <a:solidFill>
                  <a:schemeClr val="tx1">
                    <a:lumMod val="50000"/>
                    <a:lumOff val="50000"/>
                  </a:schemeClr>
                </a:solidFill>
              </a:rPr>
              <a:t>Convertible car seat designed for casts</a:t>
            </a:r>
          </a:p>
          <a:p>
            <a:pPr lvl="1"/>
            <a:r>
              <a:rPr lang="en-US">
                <a:solidFill>
                  <a:schemeClr val="tx1">
                    <a:lumMod val="50000"/>
                    <a:lumOff val="50000"/>
                  </a:schemeClr>
                </a:solidFill>
              </a:rPr>
              <a:t>Rear-facing weight range 5-40 pounds</a:t>
            </a:r>
          </a:p>
          <a:p>
            <a:pPr lvl="1"/>
            <a:r>
              <a:rPr lang="en-US">
                <a:solidFill>
                  <a:schemeClr val="tx1">
                    <a:lumMod val="50000"/>
                    <a:lumOff val="50000"/>
                  </a:schemeClr>
                </a:solidFill>
              </a:rPr>
              <a:t>Forward-facing weight range 25-80 pounds</a:t>
            </a:r>
          </a:p>
          <a:p>
            <a:pPr lvl="1"/>
            <a:r>
              <a:rPr lang="en-US">
                <a:solidFill>
                  <a:schemeClr val="tx1">
                    <a:lumMod val="50000"/>
                    <a:lumOff val="50000"/>
                  </a:schemeClr>
                </a:solidFill>
              </a:rPr>
              <a:t>Height range: up to 60 inches</a:t>
            </a:r>
          </a:p>
          <a:p>
            <a:pPr marL="347472" lvl="1" indent="-347472">
              <a:buClr>
                <a:srgbClr val="7EB242"/>
              </a:buClr>
            </a:pPr>
            <a:r>
              <a:rPr lang="en-US">
                <a:solidFill>
                  <a:schemeClr val="tx1">
                    <a:lumMod val="50000"/>
                    <a:lumOff val="50000"/>
                  </a:schemeClr>
                </a:solidFill>
              </a:rPr>
              <a:t>Wallenberg designed for arm and leg casts</a:t>
            </a:r>
          </a:p>
          <a:p>
            <a:endParaRPr lang="en-US"/>
          </a:p>
        </p:txBody>
      </p:sp>
      <p:sp>
        <p:nvSpPr>
          <p:cNvPr id="5" name="Slide Number Placeholder 4">
            <a:extLst>
              <a:ext uri="{FF2B5EF4-FFF2-40B4-BE49-F238E27FC236}">
                <a16:creationId xmlns:a16="http://schemas.microsoft.com/office/drawing/2014/main" id="{996B4862-C5EA-401C-B1B2-E30077327A14}"/>
              </a:ext>
            </a:extLst>
          </p:cNvPr>
          <p:cNvSpPr>
            <a:spLocks noGrp="1"/>
          </p:cNvSpPr>
          <p:nvPr>
            <p:ph type="sldNum" sz="quarter" idx="12"/>
          </p:nvPr>
        </p:nvSpPr>
        <p:spPr/>
        <p:txBody>
          <a:bodyPr/>
          <a:lstStyle/>
          <a:p>
            <a:fld id="{9B84F02E-A532-48BA-8418-F680C146347E}" type="slidenum">
              <a:rPr lang="en-US" smtClean="0"/>
              <a:t>34</a:t>
            </a:fld>
            <a:endParaRPr lang="en-US"/>
          </a:p>
        </p:txBody>
      </p:sp>
      <p:pic>
        <p:nvPicPr>
          <p:cNvPr id="6" name="Content Placeholder 4">
            <a:extLst>
              <a:ext uri="{FF2B5EF4-FFF2-40B4-BE49-F238E27FC236}">
                <a16:creationId xmlns:a16="http://schemas.microsoft.com/office/drawing/2014/main" id="{0F1960EB-2DD6-495F-8B4F-8F0CD481386A}"/>
              </a:ext>
            </a:extLst>
          </p:cNvPr>
          <p:cNvPicPr>
            <a:picLocks noGrp="1" noChangeAspect="1"/>
          </p:cNvPicPr>
          <p:nvPr>
            <p:ph sz="half" idx="2"/>
          </p:nvPr>
        </p:nvPicPr>
        <p:blipFill>
          <a:blip r:embed="rId3"/>
          <a:stretch>
            <a:fillRect/>
          </a:stretch>
        </p:blipFill>
        <p:spPr>
          <a:xfrm>
            <a:off x="5151120" y="1477446"/>
            <a:ext cx="2468880" cy="3291840"/>
          </a:xfrm>
          <a:prstGeom prst="rect">
            <a:avLst/>
          </a:prstGeom>
        </p:spPr>
      </p:pic>
      <p:sp>
        <p:nvSpPr>
          <p:cNvPr id="7" name="Rectangle 1">
            <a:extLst>
              <a:ext uri="{FF2B5EF4-FFF2-40B4-BE49-F238E27FC236}">
                <a16:creationId xmlns:a16="http://schemas.microsoft.com/office/drawing/2014/main" id="{133915B4-435C-4ABE-A274-0243914D2EA9}"/>
              </a:ext>
            </a:extLst>
          </p:cNvPr>
          <p:cNvSpPr>
            <a:spLocks noChangeArrowheads="1"/>
          </p:cNvSpPr>
          <p:nvPr/>
        </p:nvSpPr>
        <p:spPr bwMode="auto">
          <a:xfrm>
            <a:off x="5151120" y="4885888"/>
            <a:ext cx="2392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1600">
                <a:solidFill>
                  <a:schemeClr val="tx1">
                    <a:lumMod val="50000"/>
                    <a:lumOff val="50000"/>
                  </a:schemeClr>
                </a:solidFill>
                <a:latin typeface="+mj-lt"/>
              </a:rPr>
              <a:t>Wallenberg</a:t>
            </a:r>
          </a:p>
          <a:p>
            <a:pPr algn="ctr" eaLnBrk="1" hangingPunct="1">
              <a:defRPr/>
            </a:pPr>
            <a:r>
              <a:rPr lang="en-US" altLang="en-US" sz="1600">
                <a:solidFill>
                  <a:schemeClr val="tx1">
                    <a:lumMod val="50000"/>
                    <a:lumOff val="50000"/>
                  </a:schemeClr>
                </a:solidFill>
                <a:latin typeface="+mj-lt"/>
              </a:rPr>
              <a:t>Source: Merritt Car Seat</a:t>
            </a:r>
          </a:p>
        </p:txBody>
      </p:sp>
    </p:spTree>
    <p:extLst>
      <p:ext uri="{BB962C8B-B14F-4D97-AF65-F5344CB8AC3E}">
        <p14:creationId xmlns:p14="http://schemas.microsoft.com/office/powerpoint/2010/main" val="42123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B526-728D-453B-A49A-A863A21B0795}"/>
              </a:ext>
            </a:extLst>
          </p:cNvPr>
          <p:cNvSpPr>
            <a:spLocks noGrp="1"/>
          </p:cNvSpPr>
          <p:nvPr>
            <p:ph type="title"/>
          </p:nvPr>
        </p:nvSpPr>
        <p:spPr/>
        <p:txBody>
          <a:bodyPr/>
          <a:lstStyle/>
          <a:p>
            <a:r>
              <a:rPr lang="en-US"/>
              <a:t>Adaptive Restraints for Casts</a:t>
            </a:r>
          </a:p>
        </p:txBody>
      </p:sp>
      <p:sp>
        <p:nvSpPr>
          <p:cNvPr id="3" name="Content Placeholder 2">
            <a:extLst>
              <a:ext uri="{FF2B5EF4-FFF2-40B4-BE49-F238E27FC236}">
                <a16:creationId xmlns:a16="http://schemas.microsoft.com/office/drawing/2014/main" id="{BB178EC2-9FD8-409B-BC70-BD31C6D6CF31}"/>
              </a:ext>
            </a:extLst>
          </p:cNvPr>
          <p:cNvSpPr>
            <a:spLocks noGrp="1"/>
          </p:cNvSpPr>
          <p:nvPr>
            <p:ph sz="half" idx="1"/>
          </p:nvPr>
        </p:nvSpPr>
        <p:spPr>
          <a:xfrm>
            <a:off x="281845" y="2171097"/>
            <a:ext cx="3312914" cy="2572896"/>
          </a:xfrm>
        </p:spPr>
        <p:txBody>
          <a:bodyPr/>
          <a:lstStyle/>
          <a:p>
            <a:pPr marL="342900" indent="-342900"/>
            <a:r>
              <a:rPr lang="en-US" sz="2400">
                <a:solidFill>
                  <a:schemeClr val="tx1">
                    <a:lumMod val="50000"/>
                    <a:lumOff val="50000"/>
                  </a:schemeClr>
                </a:solidFill>
              </a:rPr>
              <a:t>Hope Car Bed             (if need to lie down)</a:t>
            </a:r>
          </a:p>
          <a:p>
            <a:pPr marL="342900" indent="-342900"/>
            <a:r>
              <a:rPr lang="en-US" sz="2400">
                <a:solidFill>
                  <a:schemeClr val="tx1">
                    <a:lumMod val="50000"/>
                    <a:lumOff val="50000"/>
                  </a:schemeClr>
                </a:solidFill>
              </a:rPr>
              <a:t>Lay Down EZ-ON Vest (if need to lie down)</a:t>
            </a:r>
          </a:p>
          <a:p>
            <a:pPr marL="342900" indent="-342900"/>
            <a:r>
              <a:rPr lang="en-US" sz="2400">
                <a:solidFill>
                  <a:schemeClr val="tx1">
                    <a:lumMod val="50000"/>
                    <a:lumOff val="50000"/>
                  </a:schemeClr>
                </a:solidFill>
              </a:rPr>
              <a:t>Spirit Spica     (forward-facing only)</a:t>
            </a:r>
          </a:p>
          <a:p>
            <a:pPr marL="0" indent="0">
              <a:buNone/>
            </a:pPr>
            <a:endParaRPr lang="en-US"/>
          </a:p>
        </p:txBody>
      </p:sp>
      <p:sp>
        <p:nvSpPr>
          <p:cNvPr id="5" name="Slide Number Placeholder 4">
            <a:extLst>
              <a:ext uri="{FF2B5EF4-FFF2-40B4-BE49-F238E27FC236}">
                <a16:creationId xmlns:a16="http://schemas.microsoft.com/office/drawing/2014/main" id="{54C90E27-A76E-4270-8005-D84DF658F726}"/>
              </a:ext>
            </a:extLst>
          </p:cNvPr>
          <p:cNvSpPr>
            <a:spLocks noGrp="1"/>
          </p:cNvSpPr>
          <p:nvPr>
            <p:ph type="sldNum" sz="quarter" idx="12"/>
          </p:nvPr>
        </p:nvSpPr>
        <p:spPr/>
        <p:txBody>
          <a:bodyPr/>
          <a:lstStyle/>
          <a:p>
            <a:fld id="{9B84F02E-A532-48BA-8418-F680C146347E}" type="slidenum">
              <a:rPr lang="en-US" smtClean="0"/>
              <a:t>35</a:t>
            </a:fld>
            <a:endParaRPr lang="en-US"/>
          </a:p>
        </p:txBody>
      </p:sp>
      <p:pic>
        <p:nvPicPr>
          <p:cNvPr id="7" name="Picture 6">
            <a:extLst>
              <a:ext uri="{FF2B5EF4-FFF2-40B4-BE49-F238E27FC236}">
                <a16:creationId xmlns:a16="http://schemas.microsoft.com/office/drawing/2014/main" id="{5055F7A4-A9C4-4F1A-8871-00AB935ACA8A}"/>
              </a:ext>
            </a:extLst>
          </p:cNvPr>
          <p:cNvPicPr>
            <a:picLocks noChangeAspect="1"/>
          </p:cNvPicPr>
          <p:nvPr/>
        </p:nvPicPr>
        <p:blipFill>
          <a:blip r:embed="rId2"/>
          <a:stretch>
            <a:fillRect/>
          </a:stretch>
        </p:blipFill>
        <p:spPr>
          <a:xfrm>
            <a:off x="6647675" y="2046694"/>
            <a:ext cx="2256679" cy="2413665"/>
          </a:xfrm>
          <a:prstGeom prst="rect">
            <a:avLst/>
          </a:prstGeom>
        </p:spPr>
      </p:pic>
      <p:pic>
        <p:nvPicPr>
          <p:cNvPr id="9" name="Picture 3" descr="\\pedserver\lawlerb\My Documents\My Pictures\Hope Cut Out.jpg">
            <a:extLst>
              <a:ext uri="{FF2B5EF4-FFF2-40B4-BE49-F238E27FC236}">
                <a16:creationId xmlns:a16="http://schemas.microsoft.com/office/drawing/2014/main" id="{4EF74255-22F0-41BE-BE9B-84C692DAF1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718560" y="1210509"/>
            <a:ext cx="2805314" cy="2103120"/>
          </a:xfrm>
          <a:prstGeom prst="rect">
            <a:avLst/>
          </a:prstGeom>
          <a:noFill/>
        </p:spPr>
      </p:pic>
      <p:pic>
        <p:nvPicPr>
          <p:cNvPr id="2052" name="Picture 4">
            <a:extLst>
              <a:ext uri="{FF2B5EF4-FFF2-40B4-BE49-F238E27FC236}">
                <a16:creationId xmlns:a16="http://schemas.microsoft.com/office/drawing/2014/main" id="{9AC13110-96E7-4041-A3AC-CEBF658D9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00" b="6000"/>
          <a:stretch/>
        </p:blipFill>
        <p:spPr bwMode="auto">
          <a:xfrm>
            <a:off x="3718560" y="3657600"/>
            <a:ext cx="2834640" cy="20976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32DE25F-3DEE-4891-9778-270DCE545FC5}"/>
              </a:ext>
            </a:extLst>
          </p:cNvPr>
          <p:cNvSpPr txBox="1"/>
          <p:nvPr/>
        </p:nvSpPr>
        <p:spPr>
          <a:xfrm>
            <a:off x="3810000" y="3288268"/>
            <a:ext cx="2713874" cy="338554"/>
          </a:xfrm>
          <a:prstGeom prst="rect">
            <a:avLst/>
          </a:prstGeom>
          <a:noFill/>
        </p:spPr>
        <p:txBody>
          <a:bodyPr wrap="square">
            <a:spAutoFit/>
          </a:bodyPr>
          <a:lstStyle/>
          <a:p>
            <a:pPr algn="ctr" eaLnBrk="1" hangingPunct="1">
              <a:defRPr/>
            </a:pPr>
            <a:r>
              <a:rPr lang="en-US" altLang="en-US" sz="1600">
                <a:solidFill>
                  <a:schemeClr val="tx1">
                    <a:lumMod val="50000"/>
                    <a:lumOff val="50000"/>
                  </a:schemeClr>
                </a:solidFill>
                <a:latin typeface="+mj-lt"/>
              </a:rPr>
              <a:t>Source: Merritt Car Seat</a:t>
            </a:r>
          </a:p>
        </p:txBody>
      </p:sp>
      <p:sp>
        <p:nvSpPr>
          <p:cNvPr id="14" name="TextBox 13">
            <a:extLst>
              <a:ext uri="{FF2B5EF4-FFF2-40B4-BE49-F238E27FC236}">
                <a16:creationId xmlns:a16="http://schemas.microsoft.com/office/drawing/2014/main" id="{1BB30DE7-BD98-498E-90F3-3A497D442D06}"/>
              </a:ext>
            </a:extLst>
          </p:cNvPr>
          <p:cNvSpPr txBox="1"/>
          <p:nvPr/>
        </p:nvSpPr>
        <p:spPr>
          <a:xfrm>
            <a:off x="3718560" y="5715000"/>
            <a:ext cx="2834640" cy="338554"/>
          </a:xfrm>
          <a:prstGeom prst="rect">
            <a:avLst/>
          </a:prstGeom>
          <a:noFill/>
        </p:spPr>
        <p:txBody>
          <a:bodyPr wrap="square">
            <a:spAutoFit/>
          </a:bodyPr>
          <a:lstStyle/>
          <a:p>
            <a:pPr algn="ctr" eaLnBrk="1" hangingPunct="1">
              <a:defRPr/>
            </a:pPr>
            <a:r>
              <a:rPr lang="en-US" altLang="en-US" sz="1600">
                <a:solidFill>
                  <a:schemeClr val="tx1">
                    <a:lumMod val="50000"/>
                    <a:lumOff val="50000"/>
                  </a:schemeClr>
                </a:solidFill>
                <a:latin typeface="+mj-lt"/>
              </a:rPr>
              <a:t>Source: EZ-ON</a:t>
            </a:r>
          </a:p>
        </p:txBody>
      </p:sp>
      <p:sp>
        <p:nvSpPr>
          <p:cNvPr id="16" name="TextBox 15">
            <a:extLst>
              <a:ext uri="{FF2B5EF4-FFF2-40B4-BE49-F238E27FC236}">
                <a16:creationId xmlns:a16="http://schemas.microsoft.com/office/drawing/2014/main" id="{1FA8C29C-9291-4817-82DC-1D3AF32D7AB8}"/>
              </a:ext>
            </a:extLst>
          </p:cNvPr>
          <p:cNvSpPr txBox="1"/>
          <p:nvPr/>
        </p:nvSpPr>
        <p:spPr>
          <a:xfrm>
            <a:off x="6698475" y="4427260"/>
            <a:ext cx="2256679" cy="338554"/>
          </a:xfrm>
          <a:prstGeom prst="rect">
            <a:avLst/>
          </a:prstGeom>
          <a:noFill/>
        </p:spPr>
        <p:txBody>
          <a:bodyPr wrap="square">
            <a:spAutoFit/>
          </a:bodyPr>
          <a:lstStyle/>
          <a:p>
            <a:pPr algn="ctr" eaLnBrk="1" hangingPunct="1">
              <a:defRPr/>
            </a:pPr>
            <a:r>
              <a:rPr lang="en-US" altLang="en-US" sz="1600">
                <a:solidFill>
                  <a:schemeClr val="tx1">
                    <a:lumMod val="50000"/>
                    <a:lumOff val="50000"/>
                  </a:schemeClr>
                </a:solidFill>
                <a:latin typeface="+mj-lt"/>
              </a:rPr>
              <a:t>Source: Inspired by Drive</a:t>
            </a:r>
          </a:p>
        </p:txBody>
      </p:sp>
    </p:spTree>
    <p:extLst>
      <p:ext uri="{BB962C8B-B14F-4D97-AF65-F5344CB8AC3E}">
        <p14:creationId xmlns:p14="http://schemas.microsoft.com/office/powerpoint/2010/main" val="3726364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Large Medical Seats</a:t>
            </a:r>
          </a:p>
        </p:txBody>
      </p:sp>
      <p:sp>
        <p:nvSpPr>
          <p:cNvPr id="6" name="Content Placeholder 5"/>
          <p:cNvSpPr>
            <a:spLocks noGrp="1"/>
          </p:cNvSpPr>
          <p:nvPr>
            <p:ph sz="half" idx="1"/>
          </p:nvPr>
        </p:nvSpPr>
        <p:spPr>
          <a:xfrm>
            <a:off x="646314" y="1200011"/>
            <a:ext cx="5129518" cy="4022724"/>
          </a:xfrm>
        </p:spPr>
        <p:txBody>
          <a:bodyPr/>
          <a:lstStyle/>
          <a:p>
            <a:r>
              <a:rPr lang="en-US" sz="2400">
                <a:solidFill>
                  <a:schemeClr val="tx1">
                    <a:lumMod val="50000"/>
                    <a:lumOff val="50000"/>
                  </a:schemeClr>
                </a:solidFill>
              </a:rPr>
              <a:t>Forward-facing only</a:t>
            </a:r>
          </a:p>
          <a:p>
            <a:r>
              <a:rPr lang="en-US" sz="2400">
                <a:solidFill>
                  <a:schemeClr val="tx1">
                    <a:lumMod val="50000"/>
                    <a:lumOff val="50000"/>
                  </a:schemeClr>
                </a:solidFill>
              </a:rPr>
              <a:t>Lower weight range: 20-35 pounds</a:t>
            </a:r>
          </a:p>
          <a:p>
            <a:r>
              <a:rPr lang="en-US" sz="2400">
                <a:solidFill>
                  <a:schemeClr val="tx1">
                    <a:lumMod val="50000"/>
                    <a:lumOff val="50000"/>
                  </a:schemeClr>
                </a:solidFill>
              </a:rPr>
              <a:t>Upper weight range: 102-130 pounds</a:t>
            </a:r>
          </a:p>
          <a:p>
            <a:r>
              <a:rPr lang="en-US" sz="2400">
                <a:solidFill>
                  <a:schemeClr val="tx1">
                    <a:lumMod val="50000"/>
                    <a:lumOff val="50000"/>
                  </a:schemeClr>
                </a:solidFill>
              </a:rPr>
              <a:t>Height range: 33.5-66 inches</a:t>
            </a:r>
          </a:p>
          <a:p>
            <a:r>
              <a:rPr lang="en-US" sz="2400">
                <a:solidFill>
                  <a:schemeClr val="tx1">
                    <a:lumMod val="50000"/>
                    <a:lumOff val="50000"/>
                  </a:schemeClr>
                </a:solidFill>
              </a:rPr>
              <a:t>5-point harness is for crash protection</a:t>
            </a:r>
          </a:p>
          <a:p>
            <a:r>
              <a:rPr lang="en-US" sz="2400">
                <a:solidFill>
                  <a:schemeClr val="tx1">
                    <a:lumMod val="50000"/>
                    <a:lumOff val="50000"/>
                  </a:schemeClr>
                </a:solidFill>
              </a:rPr>
              <a:t>May be useful for children with:</a:t>
            </a:r>
          </a:p>
          <a:p>
            <a:pPr lvl="1"/>
            <a:r>
              <a:rPr lang="en-US" sz="2000">
                <a:solidFill>
                  <a:schemeClr val="tx1">
                    <a:lumMod val="50000"/>
                    <a:lumOff val="50000"/>
                  </a:schemeClr>
                </a:solidFill>
              </a:rPr>
              <a:t>Neuromuscular conditions</a:t>
            </a:r>
          </a:p>
          <a:p>
            <a:pPr lvl="1"/>
            <a:r>
              <a:rPr lang="en-US" sz="2000">
                <a:solidFill>
                  <a:schemeClr val="tx1">
                    <a:lumMod val="50000"/>
                    <a:lumOff val="50000"/>
                  </a:schemeClr>
                </a:solidFill>
              </a:rPr>
              <a:t>Scoliosis</a:t>
            </a:r>
          </a:p>
          <a:p>
            <a:pPr lvl="1"/>
            <a:r>
              <a:rPr lang="en-US" sz="2000">
                <a:solidFill>
                  <a:schemeClr val="tx1">
                    <a:lumMod val="50000"/>
                    <a:lumOff val="50000"/>
                  </a:schemeClr>
                </a:solidFill>
              </a:rPr>
              <a:t>Behavioral challenges</a:t>
            </a:r>
          </a:p>
          <a:p>
            <a:pPr lvl="1"/>
            <a:r>
              <a:rPr lang="en-US" sz="2000">
                <a:solidFill>
                  <a:schemeClr val="tx1">
                    <a:lumMod val="50000"/>
                    <a:lumOff val="50000"/>
                  </a:schemeClr>
                </a:solidFill>
              </a:rPr>
              <a:t>Obesity</a:t>
            </a:r>
          </a:p>
        </p:txBody>
      </p:sp>
      <p:sp>
        <p:nvSpPr>
          <p:cNvPr id="4" name="Slide Number Placeholder 3"/>
          <p:cNvSpPr>
            <a:spLocks noGrp="1"/>
          </p:cNvSpPr>
          <p:nvPr>
            <p:ph type="sldNum" sz="quarter" idx="12"/>
          </p:nvPr>
        </p:nvSpPr>
        <p:spPr/>
        <p:txBody>
          <a:bodyPr/>
          <a:lstStyle/>
          <a:p>
            <a:fld id="{3A7B9F9F-9C84-43A4-A70F-C0C4DFF00504}" type="slidenum">
              <a:rPr lang="en-US" smtClean="0"/>
              <a:pPr/>
              <a:t>36</a:t>
            </a:fld>
            <a:endParaRPr lang="en-US"/>
          </a:p>
        </p:txBody>
      </p:sp>
      <p:pic>
        <p:nvPicPr>
          <p:cNvPr id="8" name="Picture 2" descr="http://www.especialneeds.com/images/D/roosevelt-carseat-main.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775832" y="1291292"/>
            <a:ext cx="3328682" cy="38401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35231" y="5220682"/>
            <a:ext cx="2151569" cy="523220"/>
          </a:xfrm>
          <a:prstGeom prst="rect">
            <a:avLst/>
          </a:prstGeom>
        </p:spPr>
        <p:txBody>
          <a:bodyPr wrap="square">
            <a:spAutoFit/>
          </a:bodyPr>
          <a:lstStyle/>
          <a:p>
            <a:pPr algn="ctr">
              <a:defRPr/>
            </a:pPr>
            <a:r>
              <a:rPr lang="en-US" altLang="en-US" sz="1600" b="1">
                <a:solidFill>
                  <a:schemeClr val="tx1">
                    <a:lumMod val="50000"/>
                    <a:lumOff val="50000"/>
                  </a:schemeClr>
                </a:solidFill>
                <a:cs typeface="Calibri" panose="020F0502020204030204" pitchFamily="34" charset="0"/>
              </a:rPr>
              <a:t>Large medical seat</a:t>
            </a:r>
          </a:p>
          <a:p>
            <a:pPr algn="ctr">
              <a:defRPr/>
            </a:pPr>
            <a:r>
              <a:rPr lang="en-US" altLang="en-US" sz="1200">
                <a:solidFill>
                  <a:schemeClr val="tx1">
                    <a:lumMod val="50000"/>
                    <a:lumOff val="50000"/>
                  </a:schemeClr>
                </a:solidFill>
                <a:cs typeface="Calibri" panose="020F0502020204030204" pitchFamily="34" charset="0"/>
              </a:rPr>
              <a:t>Source: Merritt Manufacturing</a:t>
            </a:r>
          </a:p>
        </p:txBody>
      </p:sp>
    </p:spTree>
    <p:extLst>
      <p:ext uri="{BB962C8B-B14F-4D97-AF65-F5344CB8AC3E}">
        <p14:creationId xmlns:p14="http://schemas.microsoft.com/office/powerpoint/2010/main" val="3420538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Large Medical Seats</a:t>
            </a:r>
          </a:p>
        </p:txBody>
      </p:sp>
      <p:sp>
        <p:nvSpPr>
          <p:cNvPr id="3" name="Content Placeholder 2"/>
          <p:cNvSpPr>
            <a:spLocks noGrp="1"/>
          </p:cNvSpPr>
          <p:nvPr>
            <p:ph sz="half" idx="1"/>
          </p:nvPr>
        </p:nvSpPr>
        <p:spPr>
          <a:xfrm>
            <a:off x="572696" y="1244118"/>
            <a:ext cx="4417207" cy="4525963"/>
          </a:xfrm>
        </p:spPr>
        <p:txBody>
          <a:bodyPr/>
          <a:lstStyle/>
          <a:p>
            <a:r>
              <a:rPr lang="en-US" sz="2400">
                <a:solidFill>
                  <a:schemeClr val="tx1">
                    <a:lumMod val="50000"/>
                    <a:lumOff val="50000"/>
                  </a:schemeClr>
                </a:solidFill>
              </a:rPr>
              <a:t>Standard and optional accessories to aid positioning:</a:t>
            </a:r>
          </a:p>
          <a:p>
            <a:pPr lvl="1"/>
            <a:r>
              <a:rPr lang="en-US" sz="2000">
                <a:solidFill>
                  <a:schemeClr val="tx1">
                    <a:lumMod val="50000"/>
                    <a:lumOff val="50000"/>
                  </a:schemeClr>
                </a:solidFill>
              </a:rPr>
              <a:t>Abductor wedges</a:t>
            </a:r>
          </a:p>
          <a:p>
            <a:pPr lvl="1"/>
            <a:r>
              <a:rPr lang="en-US" sz="2000">
                <a:solidFill>
                  <a:schemeClr val="tx1">
                    <a:lumMod val="50000"/>
                    <a:lumOff val="50000"/>
                  </a:schemeClr>
                </a:solidFill>
              </a:rPr>
              <a:t>Seat extenders</a:t>
            </a:r>
          </a:p>
          <a:p>
            <a:pPr lvl="1"/>
            <a:r>
              <a:rPr lang="en-US" sz="2000">
                <a:solidFill>
                  <a:schemeClr val="tx1">
                    <a:lumMod val="50000"/>
                    <a:lumOff val="50000"/>
                  </a:schemeClr>
                </a:solidFill>
              </a:rPr>
              <a:t>Head supports</a:t>
            </a:r>
          </a:p>
          <a:p>
            <a:pPr lvl="1"/>
            <a:r>
              <a:rPr lang="en-US" sz="2000">
                <a:solidFill>
                  <a:schemeClr val="tx1">
                    <a:lumMod val="50000"/>
                    <a:lumOff val="50000"/>
                  </a:schemeClr>
                </a:solidFill>
              </a:rPr>
              <a:t>Anti-escape features available on specific large medical seats</a:t>
            </a:r>
          </a:p>
          <a:p>
            <a:r>
              <a:rPr lang="en-US" sz="2200">
                <a:solidFill>
                  <a:schemeClr val="tx1">
                    <a:lumMod val="50000"/>
                    <a:lumOff val="50000"/>
                  </a:schemeClr>
                </a:solidFill>
              </a:rPr>
              <a:t>Often require therapist evaluation </a:t>
            </a:r>
          </a:p>
          <a:p>
            <a:r>
              <a:rPr lang="en-US" sz="2200">
                <a:solidFill>
                  <a:schemeClr val="tx1">
                    <a:lumMod val="50000"/>
                    <a:lumOff val="50000"/>
                  </a:schemeClr>
                </a:solidFill>
              </a:rPr>
              <a:t>Order through DME company</a:t>
            </a:r>
          </a:p>
          <a:p>
            <a:r>
              <a:rPr lang="en-US" sz="2200">
                <a:solidFill>
                  <a:schemeClr val="tx1">
                    <a:lumMod val="50000"/>
                    <a:lumOff val="50000"/>
                  </a:schemeClr>
                </a:solidFill>
              </a:rPr>
              <a:t>Could take months for insurance approval</a:t>
            </a:r>
          </a:p>
          <a:p>
            <a:endParaRPr lang="en-US"/>
          </a:p>
          <a:p>
            <a:endParaRPr lang="en-US"/>
          </a:p>
          <a:p>
            <a:endParaRPr lang="en-US"/>
          </a:p>
        </p:txBody>
      </p:sp>
      <p:pic>
        <p:nvPicPr>
          <p:cNvPr id="7" name="Content Placeholder 6"/>
          <p:cNvPicPr>
            <a:picLocks noGrp="1" noChangeAspect="1"/>
          </p:cNvPicPr>
          <p:nvPr>
            <p:ph sz="half" idx="2"/>
          </p:nvPr>
        </p:nvPicPr>
        <p:blipFill>
          <a:blip r:embed="rId3"/>
          <a:stretch>
            <a:fillRect/>
          </a:stretch>
        </p:blipFill>
        <p:spPr>
          <a:xfrm>
            <a:off x="5105399" y="1232573"/>
            <a:ext cx="3275244" cy="4009056"/>
          </a:xfrm>
          <a:prstGeom prst="rect">
            <a:avLst/>
          </a:prstGeom>
        </p:spPr>
      </p:pic>
      <p:sp>
        <p:nvSpPr>
          <p:cNvPr id="5" name="Slide Number Placeholder 4"/>
          <p:cNvSpPr>
            <a:spLocks noGrp="1"/>
          </p:cNvSpPr>
          <p:nvPr>
            <p:ph type="sldNum" sz="quarter" idx="12"/>
          </p:nvPr>
        </p:nvSpPr>
        <p:spPr/>
        <p:txBody>
          <a:bodyPr/>
          <a:lstStyle/>
          <a:p>
            <a:fld id="{9B84F02E-A532-48BA-8418-F680C146347E}" type="slidenum">
              <a:rPr lang="en-US" smtClean="0"/>
              <a:t>37</a:t>
            </a:fld>
            <a:endParaRPr lang="en-US"/>
          </a:p>
        </p:txBody>
      </p:sp>
      <p:sp>
        <p:nvSpPr>
          <p:cNvPr id="4" name="TextBox 3"/>
          <p:cNvSpPr txBox="1"/>
          <p:nvPr/>
        </p:nvSpPr>
        <p:spPr>
          <a:xfrm>
            <a:off x="4822790" y="5241629"/>
            <a:ext cx="3860993" cy="523220"/>
          </a:xfrm>
          <a:prstGeom prst="rect">
            <a:avLst/>
          </a:prstGeom>
          <a:noFill/>
        </p:spPr>
        <p:txBody>
          <a:bodyPr wrap="none" rtlCol="0">
            <a:spAutoFit/>
          </a:bodyPr>
          <a:lstStyle/>
          <a:p>
            <a:pPr algn="ctr"/>
            <a:r>
              <a:rPr lang="en-US" sz="1600" b="1">
                <a:solidFill>
                  <a:schemeClr val="tx1">
                    <a:lumMod val="50000"/>
                    <a:lumOff val="50000"/>
                  </a:schemeClr>
                </a:solidFill>
              </a:rPr>
              <a:t>Occupational therapist working with family</a:t>
            </a:r>
          </a:p>
          <a:p>
            <a:pPr algn="ctr"/>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4150503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B726415-8E29-4CB7-9A8F-10BB4919C7C3}"/>
              </a:ext>
            </a:extLst>
          </p:cNvPr>
          <p:cNvSpPr>
            <a:spLocks noGrp="1"/>
          </p:cNvSpPr>
          <p:nvPr>
            <p:ph type="title"/>
          </p:nvPr>
        </p:nvSpPr>
        <p:spPr>
          <a:xfrm>
            <a:off x="457200" y="274638"/>
            <a:ext cx="8229600" cy="1143000"/>
          </a:xfrm>
        </p:spPr>
        <p:txBody>
          <a:bodyPr/>
          <a:lstStyle/>
          <a:p>
            <a:r>
              <a:rPr lang="en-US" kern="0">
                <a:ea typeface="+mn-ea"/>
                <a:cs typeface="+mn-cs"/>
              </a:rPr>
              <a:t>Adaptive Booster Seats</a:t>
            </a:r>
          </a:p>
        </p:txBody>
      </p:sp>
      <p:sp>
        <p:nvSpPr>
          <p:cNvPr id="23" name="Content Placeholder 2">
            <a:extLst>
              <a:ext uri="{FF2B5EF4-FFF2-40B4-BE49-F238E27FC236}">
                <a16:creationId xmlns:a16="http://schemas.microsoft.com/office/drawing/2014/main" id="{370F3FA2-DE25-4262-9D7F-62A505B2FD05}"/>
              </a:ext>
            </a:extLst>
          </p:cNvPr>
          <p:cNvSpPr>
            <a:spLocks noGrp="1"/>
          </p:cNvSpPr>
          <p:nvPr>
            <p:ph sz="half" idx="1"/>
          </p:nvPr>
        </p:nvSpPr>
        <p:spPr>
          <a:xfrm>
            <a:off x="3200400" y="1089819"/>
            <a:ext cx="5943600" cy="4495800"/>
          </a:xfrm>
        </p:spPr>
        <p:txBody>
          <a:bodyPr/>
          <a:lstStyle/>
          <a:p>
            <a:r>
              <a:rPr lang="en-US" sz="2200">
                <a:solidFill>
                  <a:schemeClr val="tx1">
                    <a:lumMod val="50000"/>
                    <a:lumOff val="50000"/>
                  </a:schemeClr>
                </a:solidFill>
              </a:rPr>
              <a:t>Forward-facing only</a:t>
            </a:r>
          </a:p>
          <a:p>
            <a:r>
              <a:rPr lang="en-US" sz="2200">
                <a:solidFill>
                  <a:schemeClr val="tx1">
                    <a:lumMod val="50000"/>
                    <a:lumOff val="50000"/>
                  </a:schemeClr>
                </a:solidFill>
              </a:rPr>
              <a:t>Lower weight range: 30-80 pounds</a:t>
            </a:r>
          </a:p>
          <a:p>
            <a:r>
              <a:rPr lang="en-US" sz="2200">
                <a:solidFill>
                  <a:schemeClr val="tx1">
                    <a:lumMod val="50000"/>
                    <a:lumOff val="50000"/>
                  </a:schemeClr>
                </a:solidFill>
              </a:rPr>
              <a:t>Upper weight range: 102-175 pounds</a:t>
            </a:r>
          </a:p>
          <a:p>
            <a:r>
              <a:rPr lang="en-US" sz="2200">
                <a:solidFill>
                  <a:schemeClr val="tx1">
                    <a:lumMod val="50000"/>
                    <a:lumOff val="50000"/>
                  </a:schemeClr>
                </a:solidFill>
              </a:rPr>
              <a:t>Height range: 37-72 inches</a:t>
            </a:r>
          </a:p>
          <a:p>
            <a:r>
              <a:rPr lang="en-US" sz="2200">
                <a:solidFill>
                  <a:schemeClr val="tx1">
                    <a:lumMod val="50000"/>
                    <a:lumOff val="50000"/>
                  </a:schemeClr>
                </a:solidFill>
              </a:rPr>
              <a:t>Require lap-and-shoulder belt over child for crash protection</a:t>
            </a:r>
          </a:p>
          <a:p>
            <a:r>
              <a:rPr lang="en-US" sz="2200">
                <a:solidFill>
                  <a:schemeClr val="tx1">
                    <a:lumMod val="50000"/>
                    <a:lumOff val="50000"/>
                  </a:schemeClr>
                </a:solidFill>
              </a:rPr>
              <a:t>Positioning harness or positioning vest for postural support</a:t>
            </a:r>
          </a:p>
          <a:p>
            <a:r>
              <a:rPr lang="en-US" sz="2400">
                <a:solidFill>
                  <a:schemeClr val="tx1">
                    <a:lumMod val="50000"/>
                    <a:lumOff val="50000"/>
                  </a:schemeClr>
                </a:solidFill>
              </a:rPr>
              <a:t>May be useful for children with:</a:t>
            </a:r>
          </a:p>
          <a:p>
            <a:pPr lvl="1"/>
            <a:r>
              <a:rPr lang="en-US" sz="2000">
                <a:solidFill>
                  <a:schemeClr val="tx1">
                    <a:lumMod val="50000"/>
                    <a:lumOff val="50000"/>
                  </a:schemeClr>
                </a:solidFill>
              </a:rPr>
              <a:t>Neuromuscular conditions</a:t>
            </a:r>
          </a:p>
          <a:p>
            <a:pPr lvl="1"/>
            <a:r>
              <a:rPr lang="en-US" sz="2000">
                <a:solidFill>
                  <a:schemeClr val="tx1">
                    <a:lumMod val="50000"/>
                    <a:lumOff val="50000"/>
                  </a:schemeClr>
                </a:solidFill>
              </a:rPr>
              <a:t>Scoliosis</a:t>
            </a:r>
          </a:p>
          <a:p>
            <a:pPr lvl="1"/>
            <a:r>
              <a:rPr lang="en-US" sz="2000">
                <a:solidFill>
                  <a:schemeClr val="tx1">
                    <a:lumMod val="50000"/>
                    <a:lumOff val="50000"/>
                  </a:schemeClr>
                </a:solidFill>
              </a:rPr>
              <a:t>Behavioral challenges</a:t>
            </a:r>
          </a:p>
          <a:p>
            <a:pPr lvl="1"/>
            <a:r>
              <a:rPr lang="en-US" sz="2000">
                <a:solidFill>
                  <a:schemeClr val="tx1">
                    <a:lumMod val="50000"/>
                    <a:lumOff val="50000"/>
                  </a:schemeClr>
                </a:solidFill>
              </a:rPr>
              <a:t>Obesity</a:t>
            </a:r>
          </a:p>
          <a:p>
            <a:endParaRPr lang="en-US" sz="2200">
              <a:solidFill>
                <a:schemeClr val="tx1">
                  <a:lumMod val="50000"/>
                  <a:lumOff val="50000"/>
                </a:schemeClr>
              </a:solidFill>
            </a:endParaRPr>
          </a:p>
        </p:txBody>
      </p:sp>
      <p:pic>
        <p:nvPicPr>
          <p:cNvPr id="24" name="Content Placeholder 8">
            <a:extLst>
              <a:ext uri="{FF2B5EF4-FFF2-40B4-BE49-F238E27FC236}">
                <a16:creationId xmlns:a16="http://schemas.microsoft.com/office/drawing/2014/main" id="{4E1F64C6-6623-4D6B-832C-92A51BD8E0A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90653" y="1181100"/>
            <a:ext cx="2819400" cy="3976077"/>
          </a:xfrm>
        </p:spPr>
      </p:pic>
      <p:sp>
        <p:nvSpPr>
          <p:cNvPr id="25" name="Rectangle 24">
            <a:extLst>
              <a:ext uri="{FF2B5EF4-FFF2-40B4-BE49-F238E27FC236}">
                <a16:creationId xmlns:a16="http://schemas.microsoft.com/office/drawing/2014/main" id="{BB6DF13E-CC57-4E7A-9959-F8704DA80276}"/>
              </a:ext>
            </a:extLst>
          </p:cNvPr>
          <p:cNvSpPr/>
          <p:nvPr/>
        </p:nvSpPr>
        <p:spPr>
          <a:xfrm>
            <a:off x="290653" y="5257800"/>
            <a:ext cx="2819400" cy="523220"/>
          </a:xfrm>
          <a:prstGeom prst="rect">
            <a:avLst/>
          </a:prstGeom>
        </p:spPr>
        <p:txBody>
          <a:bodyPr wrap="square">
            <a:spAutoFit/>
          </a:bodyPr>
          <a:lstStyle/>
          <a:p>
            <a:pPr algn="ctr">
              <a:defRPr/>
            </a:pPr>
            <a:r>
              <a:rPr lang="en-US" altLang="en-US" sz="1600" b="1">
                <a:solidFill>
                  <a:schemeClr val="tx1">
                    <a:lumMod val="50000"/>
                    <a:lumOff val="50000"/>
                  </a:schemeClr>
                </a:solidFill>
                <a:cs typeface="Calibri" panose="020F0502020204030204" pitchFamily="34" charset="0"/>
              </a:rPr>
              <a:t>Adaptive booster</a:t>
            </a:r>
          </a:p>
          <a:p>
            <a:pPr algn="ctr">
              <a:defRPr/>
            </a:pPr>
            <a:r>
              <a:rPr lang="en-US" altLang="en-US" sz="1200">
                <a:solidFill>
                  <a:schemeClr val="tx1">
                    <a:lumMod val="50000"/>
                    <a:lumOff val="50000"/>
                  </a:schemeClr>
                </a:solidFill>
                <a:cs typeface="Calibri" panose="020F0502020204030204" pitchFamily="34" charset="0"/>
              </a:rPr>
              <a:t>Source: Merritt Manufacturing</a:t>
            </a:r>
          </a:p>
        </p:txBody>
      </p:sp>
    </p:spTree>
    <p:extLst>
      <p:ext uri="{BB962C8B-B14F-4D97-AF65-F5344CB8AC3E}">
        <p14:creationId xmlns:p14="http://schemas.microsoft.com/office/powerpoint/2010/main" val="4033577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B726415-8E29-4CB7-9A8F-10BB4919C7C3}"/>
              </a:ext>
            </a:extLst>
          </p:cNvPr>
          <p:cNvSpPr>
            <a:spLocks noGrp="1"/>
          </p:cNvSpPr>
          <p:nvPr>
            <p:ph type="title"/>
          </p:nvPr>
        </p:nvSpPr>
        <p:spPr>
          <a:xfrm>
            <a:off x="457200" y="274638"/>
            <a:ext cx="8229600" cy="1143000"/>
          </a:xfrm>
        </p:spPr>
        <p:txBody>
          <a:bodyPr/>
          <a:lstStyle/>
          <a:p>
            <a:r>
              <a:rPr lang="en-US" kern="0">
                <a:ea typeface="+mn-ea"/>
                <a:cs typeface="+mn-cs"/>
              </a:rPr>
              <a:t>Adaptive Booster Seats</a:t>
            </a:r>
          </a:p>
        </p:txBody>
      </p:sp>
      <p:sp>
        <p:nvSpPr>
          <p:cNvPr id="23" name="Content Placeholder 2">
            <a:extLst>
              <a:ext uri="{FF2B5EF4-FFF2-40B4-BE49-F238E27FC236}">
                <a16:creationId xmlns:a16="http://schemas.microsoft.com/office/drawing/2014/main" id="{370F3FA2-DE25-4262-9D7F-62A505B2FD05}"/>
              </a:ext>
            </a:extLst>
          </p:cNvPr>
          <p:cNvSpPr>
            <a:spLocks noGrp="1"/>
          </p:cNvSpPr>
          <p:nvPr>
            <p:ph sz="half" idx="1"/>
          </p:nvPr>
        </p:nvSpPr>
        <p:spPr>
          <a:xfrm>
            <a:off x="3200400" y="1181100"/>
            <a:ext cx="5943600" cy="4495800"/>
          </a:xfrm>
        </p:spPr>
        <p:txBody>
          <a:bodyPr/>
          <a:lstStyle/>
          <a:p>
            <a:r>
              <a:rPr lang="en-US" sz="2400">
                <a:solidFill>
                  <a:schemeClr val="tx1">
                    <a:lumMod val="50000"/>
                    <a:lumOff val="50000"/>
                  </a:schemeClr>
                </a:solidFill>
              </a:rPr>
              <a:t>Standard and optional accessories to aid positioning:</a:t>
            </a:r>
          </a:p>
          <a:p>
            <a:pPr lvl="1"/>
            <a:r>
              <a:rPr lang="en-US" sz="2000">
                <a:solidFill>
                  <a:schemeClr val="tx1">
                    <a:lumMod val="50000"/>
                    <a:lumOff val="50000"/>
                  </a:schemeClr>
                </a:solidFill>
              </a:rPr>
              <a:t>Abductor wedges</a:t>
            </a:r>
          </a:p>
          <a:p>
            <a:pPr lvl="1"/>
            <a:r>
              <a:rPr lang="en-US" sz="2000">
                <a:solidFill>
                  <a:schemeClr val="tx1">
                    <a:lumMod val="50000"/>
                    <a:lumOff val="50000"/>
                  </a:schemeClr>
                </a:solidFill>
              </a:rPr>
              <a:t>Seat extenders</a:t>
            </a:r>
          </a:p>
          <a:p>
            <a:pPr lvl="1"/>
            <a:r>
              <a:rPr lang="en-US" sz="2000">
                <a:solidFill>
                  <a:schemeClr val="tx1">
                    <a:lumMod val="50000"/>
                    <a:lumOff val="50000"/>
                  </a:schemeClr>
                </a:solidFill>
              </a:rPr>
              <a:t>Head supports</a:t>
            </a:r>
          </a:p>
          <a:p>
            <a:pPr lvl="1"/>
            <a:r>
              <a:rPr lang="en-US" sz="2000">
                <a:solidFill>
                  <a:schemeClr val="tx1">
                    <a:lumMod val="50000"/>
                    <a:lumOff val="50000"/>
                  </a:schemeClr>
                </a:solidFill>
              </a:rPr>
              <a:t>Anti-escape features available on specific adaptive boosters</a:t>
            </a:r>
          </a:p>
          <a:p>
            <a:r>
              <a:rPr lang="en-US" sz="2200">
                <a:solidFill>
                  <a:schemeClr val="tx1">
                    <a:lumMod val="50000"/>
                    <a:lumOff val="50000"/>
                  </a:schemeClr>
                </a:solidFill>
              </a:rPr>
              <a:t>Often require therapist evaluation </a:t>
            </a:r>
          </a:p>
          <a:p>
            <a:r>
              <a:rPr lang="en-US" sz="2200">
                <a:solidFill>
                  <a:schemeClr val="tx1">
                    <a:lumMod val="50000"/>
                    <a:lumOff val="50000"/>
                  </a:schemeClr>
                </a:solidFill>
              </a:rPr>
              <a:t>Order through DME company</a:t>
            </a:r>
          </a:p>
          <a:p>
            <a:r>
              <a:rPr lang="en-US" sz="2200">
                <a:solidFill>
                  <a:schemeClr val="tx1">
                    <a:lumMod val="50000"/>
                    <a:lumOff val="50000"/>
                  </a:schemeClr>
                </a:solidFill>
              </a:rPr>
              <a:t>Could take months for insurance approval</a:t>
            </a:r>
          </a:p>
        </p:txBody>
      </p:sp>
      <p:pic>
        <p:nvPicPr>
          <p:cNvPr id="24" name="Content Placeholder 8">
            <a:extLst>
              <a:ext uri="{FF2B5EF4-FFF2-40B4-BE49-F238E27FC236}">
                <a16:creationId xmlns:a16="http://schemas.microsoft.com/office/drawing/2014/main" id="{4E1F64C6-6623-4D6B-832C-92A51BD8E0A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90653" y="1177506"/>
            <a:ext cx="2819400" cy="3976077"/>
          </a:xfrm>
        </p:spPr>
      </p:pic>
      <p:sp>
        <p:nvSpPr>
          <p:cNvPr id="25" name="Rectangle 24">
            <a:extLst>
              <a:ext uri="{FF2B5EF4-FFF2-40B4-BE49-F238E27FC236}">
                <a16:creationId xmlns:a16="http://schemas.microsoft.com/office/drawing/2014/main" id="{BB6DF13E-CC57-4E7A-9959-F8704DA80276}"/>
              </a:ext>
            </a:extLst>
          </p:cNvPr>
          <p:cNvSpPr/>
          <p:nvPr/>
        </p:nvSpPr>
        <p:spPr>
          <a:xfrm>
            <a:off x="290653" y="5257800"/>
            <a:ext cx="2819400" cy="523220"/>
          </a:xfrm>
          <a:prstGeom prst="rect">
            <a:avLst/>
          </a:prstGeom>
        </p:spPr>
        <p:txBody>
          <a:bodyPr wrap="square">
            <a:spAutoFit/>
          </a:bodyPr>
          <a:lstStyle/>
          <a:p>
            <a:pPr algn="ctr">
              <a:defRPr/>
            </a:pPr>
            <a:r>
              <a:rPr lang="en-US" altLang="en-US" sz="1600" b="1">
                <a:solidFill>
                  <a:schemeClr val="tx1">
                    <a:lumMod val="50000"/>
                    <a:lumOff val="50000"/>
                  </a:schemeClr>
                </a:solidFill>
                <a:cs typeface="Calibri" panose="020F0502020204030204" pitchFamily="34" charset="0"/>
              </a:rPr>
              <a:t>Adaptive booster</a:t>
            </a:r>
          </a:p>
          <a:p>
            <a:pPr algn="ctr">
              <a:defRPr/>
            </a:pPr>
            <a:r>
              <a:rPr lang="en-US" altLang="en-US" sz="1200">
                <a:solidFill>
                  <a:schemeClr val="tx1">
                    <a:lumMod val="50000"/>
                    <a:lumOff val="50000"/>
                  </a:schemeClr>
                </a:solidFill>
                <a:cs typeface="Calibri" panose="020F0502020204030204" pitchFamily="34" charset="0"/>
              </a:rPr>
              <a:t>Source: Merritt Manufacturing</a:t>
            </a:r>
          </a:p>
        </p:txBody>
      </p:sp>
    </p:spTree>
    <p:extLst>
      <p:ext uri="{BB962C8B-B14F-4D97-AF65-F5344CB8AC3E}">
        <p14:creationId xmlns:p14="http://schemas.microsoft.com/office/powerpoint/2010/main" val="236353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Challenges</a:t>
            </a:r>
          </a:p>
        </p:txBody>
      </p:sp>
      <p:sp>
        <p:nvSpPr>
          <p:cNvPr id="3" name="Content Placeholder 2"/>
          <p:cNvSpPr>
            <a:spLocks noGrp="1"/>
          </p:cNvSpPr>
          <p:nvPr>
            <p:ph idx="1"/>
          </p:nvPr>
        </p:nvSpPr>
        <p:spPr>
          <a:xfrm>
            <a:off x="1371599" y="1371600"/>
            <a:ext cx="7756585" cy="4724400"/>
          </a:xfrm>
        </p:spPr>
        <p:txBody>
          <a:bodyPr>
            <a:normAutofit/>
          </a:bodyPr>
          <a:lstStyle/>
          <a:p>
            <a:r>
              <a:rPr lang="en-US">
                <a:solidFill>
                  <a:schemeClr val="tx1">
                    <a:lumMod val="50000"/>
                    <a:lumOff val="50000"/>
                  </a:schemeClr>
                </a:solidFill>
              </a:rPr>
              <a:t>Lack of awareness about resources and transportation recommendations</a:t>
            </a:r>
          </a:p>
          <a:p>
            <a:r>
              <a:rPr lang="en-US">
                <a:solidFill>
                  <a:schemeClr val="tx1">
                    <a:lumMod val="50000"/>
                    <a:lumOff val="50000"/>
                  </a:schemeClr>
                </a:solidFill>
              </a:rPr>
              <a:t>Lack of comprehensive inpatient and outpatient child passenger safety services </a:t>
            </a:r>
          </a:p>
          <a:p>
            <a:r>
              <a:rPr lang="en-US">
                <a:solidFill>
                  <a:schemeClr val="tx1">
                    <a:lumMod val="50000"/>
                    <a:lumOff val="50000"/>
                  </a:schemeClr>
                </a:solidFill>
              </a:rPr>
              <a:t>Insufficient trainings for families, staff, vendors</a:t>
            </a:r>
          </a:p>
          <a:p>
            <a:r>
              <a:rPr lang="en-US">
                <a:solidFill>
                  <a:schemeClr val="tx1">
                    <a:lumMod val="50000"/>
                    <a:lumOff val="50000"/>
                  </a:schemeClr>
                </a:solidFill>
              </a:rPr>
              <a:t>Limited funding</a:t>
            </a:r>
          </a:p>
          <a:p>
            <a:r>
              <a:rPr lang="en-US">
                <a:solidFill>
                  <a:schemeClr val="tx1">
                    <a:lumMod val="50000"/>
                    <a:lumOff val="50000"/>
                  </a:schemeClr>
                </a:solidFill>
              </a:rPr>
              <a:t>Lack of comprehensive hospital discharge policies</a:t>
            </a:r>
          </a:p>
          <a:p>
            <a:r>
              <a:rPr lang="en-US">
                <a:solidFill>
                  <a:schemeClr val="tx1">
                    <a:lumMod val="50000"/>
                    <a:lumOff val="50000"/>
                  </a:schemeClr>
                </a:solidFill>
              </a:rPr>
              <a:t>Concerns about liability</a:t>
            </a:r>
          </a:p>
          <a:p>
            <a:r>
              <a:rPr lang="en-US">
                <a:solidFill>
                  <a:schemeClr val="tx1">
                    <a:lumMod val="50000"/>
                    <a:lumOff val="50000"/>
                  </a:schemeClr>
                </a:solidFill>
              </a:rPr>
              <a:t>Compromised occupant protection in school buses and ambulances</a:t>
            </a:r>
          </a:p>
          <a:p>
            <a:r>
              <a:rPr lang="en-US" b="1">
                <a:solidFill>
                  <a:schemeClr val="tx1">
                    <a:lumMod val="50000"/>
                    <a:lumOff val="50000"/>
                  </a:schemeClr>
                </a:solidFill>
              </a:rPr>
              <a:t>These challenges not insurmountable!</a:t>
            </a:r>
          </a:p>
        </p:txBody>
      </p:sp>
      <p:sp>
        <p:nvSpPr>
          <p:cNvPr id="4" name="Slide Number Placeholder 3"/>
          <p:cNvSpPr>
            <a:spLocks noGrp="1"/>
          </p:cNvSpPr>
          <p:nvPr>
            <p:ph type="sldNum" sz="quarter" idx="12"/>
          </p:nvPr>
        </p:nvSpPr>
        <p:spPr/>
        <p:txBody>
          <a:bodyPr/>
          <a:lstStyle/>
          <a:p>
            <a:fld id="{3A7B9F9F-9C84-43A4-A70F-C0C4DFF00504}" type="slidenum">
              <a:rPr lang="en-US" smtClean="0"/>
              <a:pPr/>
              <a:t>4</a:t>
            </a:fld>
            <a:endParaRPr lang="en-US"/>
          </a:p>
        </p:txBody>
      </p:sp>
    </p:spTree>
    <p:extLst>
      <p:ext uri="{BB962C8B-B14F-4D97-AF65-F5344CB8AC3E}">
        <p14:creationId xmlns:p14="http://schemas.microsoft.com/office/powerpoint/2010/main" val="4230567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C26A-71E7-45D6-95FB-B72A83C58F49}"/>
              </a:ext>
            </a:extLst>
          </p:cNvPr>
          <p:cNvSpPr>
            <a:spLocks noGrp="1"/>
          </p:cNvSpPr>
          <p:nvPr>
            <p:ph type="title"/>
          </p:nvPr>
        </p:nvSpPr>
        <p:spPr>
          <a:xfrm>
            <a:off x="457200" y="274638"/>
            <a:ext cx="8229600" cy="715962"/>
          </a:xfrm>
        </p:spPr>
        <p:txBody>
          <a:bodyPr/>
          <a:lstStyle/>
          <a:p>
            <a:r>
              <a:rPr lang="en-US" kern="0">
                <a:ea typeface="+mn-ea"/>
                <a:cs typeface="Calibri"/>
              </a:rPr>
              <a:t>Adaptive Vests</a:t>
            </a:r>
            <a:endParaRPr lang="en-US"/>
          </a:p>
        </p:txBody>
      </p:sp>
      <p:sp>
        <p:nvSpPr>
          <p:cNvPr id="3" name="Content Placeholder 2">
            <a:extLst>
              <a:ext uri="{FF2B5EF4-FFF2-40B4-BE49-F238E27FC236}">
                <a16:creationId xmlns:a16="http://schemas.microsoft.com/office/drawing/2014/main" id="{5A557B41-EA7C-40C2-8E84-B2B6CEEFFBF7}"/>
              </a:ext>
            </a:extLst>
          </p:cNvPr>
          <p:cNvSpPr>
            <a:spLocks noGrp="1"/>
          </p:cNvSpPr>
          <p:nvPr>
            <p:ph sz="half" idx="1"/>
          </p:nvPr>
        </p:nvSpPr>
        <p:spPr>
          <a:xfrm>
            <a:off x="457200" y="1143000"/>
            <a:ext cx="4267200" cy="4525963"/>
          </a:xfrm>
        </p:spPr>
        <p:txBody>
          <a:bodyPr/>
          <a:lstStyle/>
          <a:p>
            <a:r>
              <a:rPr lang="en-US">
                <a:solidFill>
                  <a:schemeClr val="tx1">
                    <a:lumMod val="50000"/>
                    <a:lumOff val="50000"/>
                  </a:schemeClr>
                </a:solidFill>
              </a:rPr>
              <a:t>Seated upright options</a:t>
            </a:r>
          </a:p>
          <a:p>
            <a:pPr lvl="1"/>
            <a:r>
              <a:rPr lang="en-US">
                <a:solidFill>
                  <a:schemeClr val="tx1">
                    <a:lumMod val="50000"/>
                    <a:lumOff val="50000"/>
                  </a:schemeClr>
                </a:solidFill>
              </a:rPr>
              <a:t>Lower weight range: 31-81 pounds </a:t>
            </a:r>
          </a:p>
          <a:p>
            <a:pPr lvl="1"/>
            <a:r>
              <a:rPr lang="en-US">
                <a:solidFill>
                  <a:schemeClr val="tx1">
                    <a:lumMod val="50000"/>
                    <a:lumOff val="50000"/>
                  </a:schemeClr>
                </a:solidFill>
              </a:rPr>
              <a:t>Upper weight range: 168-225 pounds</a:t>
            </a:r>
          </a:p>
          <a:p>
            <a:pPr lvl="1"/>
            <a:r>
              <a:rPr lang="en-US">
                <a:solidFill>
                  <a:schemeClr val="tx1">
                    <a:lumMod val="50000"/>
                    <a:lumOff val="50000"/>
                  </a:schemeClr>
                </a:solidFill>
              </a:rPr>
              <a:t>Height range: up to 72 inches</a:t>
            </a:r>
          </a:p>
          <a:p>
            <a:r>
              <a:rPr lang="en-US" sz="2400">
                <a:solidFill>
                  <a:schemeClr val="tx1">
                    <a:lumMod val="50000"/>
                    <a:lumOff val="50000"/>
                  </a:schemeClr>
                </a:solidFill>
              </a:rPr>
              <a:t>Require lap-and-shoulder belt over child for crash protection</a:t>
            </a:r>
          </a:p>
          <a:p>
            <a:r>
              <a:rPr lang="en-US" sz="2400">
                <a:solidFill>
                  <a:schemeClr val="tx1">
                    <a:lumMod val="50000"/>
                    <a:lumOff val="50000"/>
                  </a:schemeClr>
                </a:solidFill>
              </a:rPr>
              <a:t>Positioning vest or positioning harness for postural support</a:t>
            </a:r>
          </a:p>
        </p:txBody>
      </p:sp>
      <p:sp>
        <p:nvSpPr>
          <p:cNvPr id="5" name="Slide Number Placeholder 4">
            <a:extLst>
              <a:ext uri="{FF2B5EF4-FFF2-40B4-BE49-F238E27FC236}">
                <a16:creationId xmlns:a16="http://schemas.microsoft.com/office/drawing/2014/main" id="{F10410DA-C35B-4C7F-B818-89F57C4AAD00}"/>
              </a:ext>
            </a:extLst>
          </p:cNvPr>
          <p:cNvSpPr>
            <a:spLocks noGrp="1"/>
          </p:cNvSpPr>
          <p:nvPr>
            <p:ph type="sldNum" sz="quarter" idx="12"/>
          </p:nvPr>
        </p:nvSpPr>
        <p:spPr/>
        <p:txBody>
          <a:bodyPr/>
          <a:lstStyle/>
          <a:p>
            <a:fld id="{9B84F02E-A532-48BA-8418-F680C146347E}" type="slidenum">
              <a:rPr lang="en-US" smtClean="0"/>
              <a:t>40</a:t>
            </a:fld>
            <a:endParaRPr lang="en-US"/>
          </a:p>
        </p:txBody>
      </p:sp>
      <p:sp>
        <p:nvSpPr>
          <p:cNvPr id="6" name="TextBox 5">
            <a:extLst>
              <a:ext uri="{FF2B5EF4-FFF2-40B4-BE49-F238E27FC236}">
                <a16:creationId xmlns:a16="http://schemas.microsoft.com/office/drawing/2014/main" id="{E6A83AA9-8CA8-4407-9B02-66F57CE916A0}"/>
              </a:ext>
            </a:extLst>
          </p:cNvPr>
          <p:cNvSpPr txBox="1"/>
          <p:nvPr/>
        </p:nvSpPr>
        <p:spPr>
          <a:xfrm flipH="1">
            <a:off x="5273841" y="5375269"/>
            <a:ext cx="3237123" cy="523220"/>
          </a:xfrm>
          <a:prstGeom prst="rect">
            <a:avLst/>
          </a:prstGeom>
          <a:noFill/>
        </p:spPr>
        <p:txBody>
          <a:bodyPr wrap="square" rtlCol="0">
            <a:spAutoFit/>
          </a:bodyPr>
          <a:lstStyle/>
          <a:p>
            <a:pPr algn="ctr"/>
            <a:r>
              <a:rPr lang="en-US" sz="1600" b="1">
                <a:solidFill>
                  <a:schemeClr val="tx1">
                    <a:lumMod val="50000"/>
                    <a:lumOff val="50000"/>
                  </a:schemeClr>
                </a:solidFill>
              </a:rPr>
              <a:t>EZ-ON Vest</a:t>
            </a:r>
          </a:p>
          <a:p>
            <a:pPr algn="ctr"/>
            <a:r>
              <a:rPr lang="en-US" sz="1200">
                <a:solidFill>
                  <a:schemeClr val="tx1">
                    <a:lumMod val="50000"/>
                    <a:lumOff val="50000"/>
                  </a:schemeClr>
                </a:solidFill>
              </a:rPr>
              <a:t>Source: Automotive Safety Program</a:t>
            </a:r>
          </a:p>
        </p:txBody>
      </p:sp>
      <p:pic>
        <p:nvPicPr>
          <p:cNvPr id="7" name="Picture 4" descr="car seats 232.jpg">
            <a:extLst>
              <a:ext uri="{FF2B5EF4-FFF2-40B4-BE49-F238E27FC236}">
                <a16:creationId xmlns:a16="http://schemas.microsoft.com/office/drawing/2014/main" id="{9A452ECB-0297-463A-A641-D9C4B067E6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143000"/>
            <a:ext cx="3253165" cy="42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112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48C98EC-2371-45E2-B9F5-544ADA72CD72}"/>
              </a:ext>
            </a:extLst>
          </p:cNvPr>
          <p:cNvSpPr>
            <a:spLocks noGrp="1"/>
          </p:cNvSpPr>
          <p:nvPr>
            <p:ph type="title"/>
          </p:nvPr>
        </p:nvSpPr>
        <p:spPr>
          <a:xfrm>
            <a:off x="304800" y="136525"/>
            <a:ext cx="8229600" cy="520011"/>
          </a:xfrm>
        </p:spPr>
        <p:txBody>
          <a:bodyPr lIns="91440" tIns="45720" rIns="91440" bIns="45720" anchor="t"/>
          <a:lstStyle/>
          <a:p>
            <a:r>
              <a:rPr lang="en-US" kern="0">
                <a:ea typeface="+mn-ea"/>
                <a:cs typeface="Calibri"/>
              </a:rPr>
              <a:t>Adaptive Vests</a:t>
            </a:r>
            <a:endParaRPr lang="en-US" kern="0">
              <a:ea typeface="+mn-ea"/>
              <a:cs typeface="+mn-cs"/>
            </a:endParaRPr>
          </a:p>
        </p:txBody>
      </p:sp>
      <p:sp>
        <p:nvSpPr>
          <p:cNvPr id="13" name="Slide Number Placeholder 4">
            <a:extLst>
              <a:ext uri="{FF2B5EF4-FFF2-40B4-BE49-F238E27FC236}">
                <a16:creationId xmlns:a16="http://schemas.microsoft.com/office/drawing/2014/main" id="{BF381B45-5E28-4F2C-A779-4018D2295B42}"/>
              </a:ext>
            </a:extLst>
          </p:cNvPr>
          <p:cNvSpPr>
            <a:spLocks noGrp="1"/>
          </p:cNvSpPr>
          <p:nvPr>
            <p:ph type="sldNum" sz="quarter" idx="12"/>
          </p:nvPr>
        </p:nvSpPr>
        <p:spPr>
          <a:xfrm>
            <a:off x="6553200" y="6356350"/>
            <a:ext cx="2133600" cy="365125"/>
          </a:xfrm>
        </p:spPr>
        <p:txBody>
          <a:bodyPr/>
          <a:lstStyle/>
          <a:p>
            <a:fld id="{9B84F02E-A532-48BA-8418-F680C146347E}" type="slidenum">
              <a:rPr lang="en-US" smtClean="0"/>
              <a:t>41</a:t>
            </a:fld>
            <a:endParaRPr lang="en-US"/>
          </a:p>
        </p:txBody>
      </p:sp>
      <p:pic>
        <p:nvPicPr>
          <p:cNvPr id="7" name="Picture 6">
            <a:extLst>
              <a:ext uri="{FF2B5EF4-FFF2-40B4-BE49-F238E27FC236}">
                <a16:creationId xmlns:a16="http://schemas.microsoft.com/office/drawing/2014/main" id="{B780D083-AE13-4CC7-ADF9-7C0D6A3A0123}"/>
              </a:ext>
            </a:extLst>
          </p:cNvPr>
          <p:cNvPicPr>
            <a:picLocks noChangeAspect="1"/>
          </p:cNvPicPr>
          <p:nvPr/>
        </p:nvPicPr>
        <p:blipFill>
          <a:blip r:embed="rId3"/>
          <a:stretch>
            <a:fillRect/>
          </a:stretch>
        </p:blipFill>
        <p:spPr>
          <a:xfrm>
            <a:off x="5576349" y="1271682"/>
            <a:ext cx="3031218" cy="4206240"/>
          </a:xfrm>
          <a:prstGeom prst="rect">
            <a:avLst/>
          </a:prstGeom>
        </p:spPr>
      </p:pic>
      <p:sp>
        <p:nvSpPr>
          <p:cNvPr id="8" name="Rectangle 7">
            <a:extLst>
              <a:ext uri="{FF2B5EF4-FFF2-40B4-BE49-F238E27FC236}">
                <a16:creationId xmlns:a16="http://schemas.microsoft.com/office/drawing/2014/main" id="{1698CA82-6C80-4928-AC98-6C34F09F038A}"/>
              </a:ext>
            </a:extLst>
          </p:cNvPr>
          <p:cNvSpPr/>
          <p:nvPr/>
        </p:nvSpPr>
        <p:spPr>
          <a:xfrm>
            <a:off x="5576349" y="5477922"/>
            <a:ext cx="3031218" cy="523220"/>
          </a:xfrm>
          <a:prstGeom prst="rect">
            <a:avLst/>
          </a:prstGeom>
        </p:spPr>
        <p:txBody>
          <a:bodyPr wrap="square">
            <a:spAutoFit/>
          </a:bodyPr>
          <a:lstStyle/>
          <a:p>
            <a:pPr algn="ctr">
              <a:defRPr/>
            </a:pPr>
            <a:r>
              <a:rPr lang="en-US" altLang="en-US" sz="1600" b="1">
                <a:solidFill>
                  <a:schemeClr val="tx1">
                    <a:lumMod val="50000"/>
                    <a:lumOff val="50000"/>
                  </a:schemeClr>
                </a:solidFill>
                <a:cs typeface="Calibri" panose="020F0502020204030204" pitchFamily="34" charset="0"/>
              </a:rPr>
              <a:t>Chamberlain adaptive vest</a:t>
            </a:r>
          </a:p>
          <a:p>
            <a:pPr algn="ctr">
              <a:defRPr/>
            </a:pPr>
            <a:r>
              <a:rPr lang="en-US" altLang="en-US" sz="1200">
                <a:solidFill>
                  <a:schemeClr val="tx1">
                    <a:lumMod val="50000"/>
                    <a:lumOff val="50000"/>
                  </a:schemeClr>
                </a:solidFill>
                <a:cs typeface="Calibri" panose="020F0502020204030204" pitchFamily="34" charset="0"/>
              </a:rPr>
              <a:t>Source: Merritt Manufacturing</a:t>
            </a:r>
          </a:p>
        </p:txBody>
      </p:sp>
      <p:sp>
        <p:nvSpPr>
          <p:cNvPr id="16" name="Content Placeholder 2">
            <a:extLst>
              <a:ext uri="{FF2B5EF4-FFF2-40B4-BE49-F238E27FC236}">
                <a16:creationId xmlns:a16="http://schemas.microsoft.com/office/drawing/2014/main" id="{9B23DA5C-7F07-4EB0-9A21-A5DCC7056D9B}"/>
              </a:ext>
            </a:extLst>
          </p:cNvPr>
          <p:cNvSpPr>
            <a:spLocks noGrp="1"/>
          </p:cNvSpPr>
          <p:nvPr>
            <p:ph sz="half" idx="1"/>
          </p:nvPr>
        </p:nvSpPr>
        <p:spPr>
          <a:xfrm>
            <a:off x="536432" y="1243732"/>
            <a:ext cx="5031895" cy="4547468"/>
          </a:xfrm>
        </p:spPr>
        <p:txBody>
          <a:bodyPr/>
          <a:lstStyle/>
          <a:p>
            <a:r>
              <a:rPr lang="en-US" sz="2400">
                <a:solidFill>
                  <a:schemeClr val="tx1">
                    <a:lumMod val="50000"/>
                    <a:lumOff val="50000"/>
                  </a:schemeClr>
                </a:solidFill>
              </a:rPr>
              <a:t>Provide trunk and pelvic support</a:t>
            </a:r>
          </a:p>
          <a:p>
            <a:r>
              <a:rPr lang="en-US" sz="2400">
                <a:solidFill>
                  <a:schemeClr val="tx1">
                    <a:lumMod val="50000"/>
                    <a:lumOff val="50000"/>
                  </a:schemeClr>
                </a:solidFill>
              </a:rPr>
              <a:t>Installed with tether and often with lower anchors attachments </a:t>
            </a:r>
          </a:p>
          <a:p>
            <a:r>
              <a:rPr lang="en-US" sz="2400">
                <a:solidFill>
                  <a:schemeClr val="tx1">
                    <a:lumMod val="50000"/>
                    <a:lumOff val="50000"/>
                  </a:schemeClr>
                </a:solidFill>
              </a:rPr>
              <a:t>May be useful for children with:</a:t>
            </a:r>
          </a:p>
          <a:p>
            <a:pPr lvl="1"/>
            <a:r>
              <a:rPr lang="en-US" sz="2000">
                <a:solidFill>
                  <a:schemeClr val="tx1">
                    <a:lumMod val="50000"/>
                    <a:lumOff val="50000"/>
                  </a:schemeClr>
                </a:solidFill>
              </a:rPr>
              <a:t>Neuromuscular conditions</a:t>
            </a:r>
          </a:p>
          <a:p>
            <a:pPr lvl="1"/>
            <a:r>
              <a:rPr lang="en-US" sz="2000">
                <a:solidFill>
                  <a:schemeClr val="tx1">
                    <a:lumMod val="50000"/>
                    <a:lumOff val="50000"/>
                  </a:schemeClr>
                </a:solidFill>
              </a:rPr>
              <a:t>Scoliosis</a:t>
            </a:r>
          </a:p>
          <a:p>
            <a:pPr lvl="1"/>
            <a:r>
              <a:rPr lang="en-US" sz="2000">
                <a:solidFill>
                  <a:schemeClr val="tx1">
                    <a:lumMod val="50000"/>
                    <a:lumOff val="50000"/>
                  </a:schemeClr>
                </a:solidFill>
              </a:rPr>
              <a:t>Obesity</a:t>
            </a:r>
          </a:p>
          <a:p>
            <a:r>
              <a:rPr lang="en-US" sz="2400">
                <a:solidFill>
                  <a:schemeClr val="tx1">
                    <a:lumMod val="50000"/>
                    <a:lumOff val="50000"/>
                  </a:schemeClr>
                </a:solidFill>
              </a:rPr>
              <a:t>Often require therapist evaluation </a:t>
            </a:r>
          </a:p>
          <a:p>
            <a:r>
              <a:rPr lang="en-US" sz="2400">
                <a:solidFill>
                  <a:schemeClr val="tx1">
                    <a:lumMod val="50000"/>
                    <a:lumOff val="50000"/>
                  </a:schemeClr>
                </a:solidFill>
              </a:rPr>
              <a:t>Order through DME company</a:t>
            </a:r>
          </a:p>
          <a:p>
            <a:r>
              <a:rPr lang="en-US" sz="2400">
                <a:solidFill>
                  <a:schemeClr val="tx1">
                    <a:lumMod val="50000"/>
                    <a:lumOff val="50000"/>
                  </a:schemeClr>
                </a:solidFill>
              </a:rPr>
              <a:t>Could take months for insurance approval</a:t>
            </a:r>
          </a:p>
          <a:p>
            <a:endParaRPr lang="en-US" sz="2200">
              <a:solidFill>
                <a:schemeClr val="tx1">
                  <a:lumMod val="50000"/>
                  <a:lumOff val="50000"/>
                </a:schemeClr>
              </a:solidFill>
            </a:endParaRPr>
          </a:p>
        </p:txBody>
      </p:sp>
    </p:spTree>
    <p:extLst>
      <p:ext uri="{BB962C8B-B14F-4D97-AF65-F5344CB8AC3E}">
        <p14:creationId xmlns:p14="http://schemas.microsoft.com/office/powerpoint/2010/main" val="4114913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a:ea typeface="+mn-ea"/>
                <a:cs typeface="+mn-cs"/>
              </a:rPr>
              <a:t>Lay Down EZ-ON Vest</a:t>
            </a:r>
          </a:p>
        </p:txBody>
      </p:sp>
      <p:sp>
        <p:nvSpPr>
          <p:cNvPr id="4" name="Slide Number Placeholder 3"/>
          <p:cNvSpPr>
            <a:spLocks noGrp="1"/>
          </p:cNvSpPr>
          <p:nvPr>
            <p:ph type="sldNum" sz="quarter" idx="12"/>
          </p:nvPr>
        </p:nvSpPr>
        <p:spPr/>
        <p:txBody>
          <a:bodyPr/>
          <a:lstStyle/>
          <a:p>
            <a:fld id="{3A7B9F9F-9C84-43A4-A70F-C0C4DFF00504}" type="slidenum">
              <a:rPr lang="en-US" smtClean="0"/>
              <a:pPr/>
              <a:t>42</a:t>
            </a:fld>
            <a:endParaRPr lang="en-US"/>
          </a:p>
        </p:txBody>
      </p:sp>
      <p:sp>
        <p:nvSpPr>
          <p:cNvPr id="3" name="Rectangle 2"/>
          <p:cNvSpPr/>
          <p:nvPr/>
        </p:nvSpPr>
        <p:spPr>
          <a:xfrm>
            <a:off x="337129" y="1582747"/>
            <a:ext cx="4470728" cy="4154984"/>
          </a:xfrm>
          <a:prstGeom prst="rect">
            <a:avLst/>
          </a:prstGeom>
        </p:spPr>
        <p:txBody>
          <a:bodyPr wrap="square">
            <a:spAutoFit/>
          </a:bodyPr>
          <a:lstStyle/>
          <a:p>
            <a:pPr marL="342900" indent="-342900">
              <a:buClr>
                <a:schemeClr val="accent3"/>
              </a:buClr>
              <a:buFont typeface="Arial" panose="020B0604020202020204" pitchFamily="34" charset="0"/>
              <a:buChar char="•"/>
              <a:defRPr/>
            </a:pPr>
            <a:r>
              <a:rPr lang="en-US" altLang="en-US" sz="2400">
                <a:solidFill>
                  <a:schemeClr val="tx1">
                    <a:lumMod val="50000"/>
                    <a:lumOff val="50000"/>
                  </a:schemeClr>
                </a:solidFill>
              </a:rPr>
              <a:t>May be useful for any child who must lie down during transportation</a:t>
            </a:r>
          </a:p>
          <a:p>
            <a:pPr marL="342900" indent="-342900">
              <a:buClr>
                <a:schemeClr val="accent3"/>
              </a:buClr>
              <a:buFont typeface="Arial" panose="020B0604020202020204" pitchFamily="34" charset="0"/>
              <a:buChar char="•"/>
              <a:defRPr/>
            </a:pPr>
            <a:r>
              <a:rPr lang="en-US" altLang="en-US" sz="2400">
                <a:solidFill>
                  <a:schemeClr val="tx1">
                    <a:lumMod val="50000"/>
                    <a:lumOff val="50000"/>
                  </a:schemeClr>
                </a:solidFill>
              </a:rPr>
              <a:t>Often needed with body casts, hip spica casts, braces, etc.</a:t>
            </a:r>
          </a:p>
          <a:p>
            <a:pPr marL="342900" indent="-342900">
              <a:buClr>
                <a:schemeClr val="accent3"/>
              </a:buClr>
              <a:buFont typeface="Arial" panose="020B0604020202020204" pitchFamily="34" charset="0"/>
              <a:buChar char="•"/>
              <a:defRPr/>
            </a:pPr>
            <a:r>
              <a:rPr lang="en-US" altLang="en-US" sz="2400">
                <a:solidFill>
                  <a:schemeClr val="tx1">
                    <a:lumMod val="50000"/>
                    <a:lumOff val="50000"/>
                  </a:schemeClr>
                </a:solidFill>
              </a:rPr>
              <a:t>Often loaned/provided for child needing temporary option </a:t>
            </a:r>
          </a:p>
          <a:p>
            <a:pPr marL="342900" indent="-342900">
              <a:buClr>
                <a:schemeClr val="accent3"/>
              </a:buClr>
              <a:buFont typeface="Arial" panose="020B0604020202020204" pitchFamily="34" charset="0"/>
              <a:buChar char="•"/>
              <a:defRPr/>
            </a:pPr>
            <a:r>
              <a:rPr lang="en-US" altLang="en-US" sz="2400">
                <a:solidFill>
                  <a:schemeClr val="tx1">
                    <a:lumMod val="50000"/>
                    <a:lumOff val="50000"/>
                  </a:schemeClr>
                </a:solidFill>
              </a:rPr>
              <a:t>Child must fit lengthwise on bench seat (legs can bend)</a:t>
            </a:r>
          </a:p>
          <a:p>
            <a:pPr marL="342900" indent="-342900">
              <a:buClr>
                <a:schemeClr val="accent3"/>
              </a:buClr>
              <a:buFont typeface="Arial" panose="020B0604020202020204" pitchFamily="34" charset="0"/>
              <a:buChar char="•"/>
              <a:defRPr/>
            </a:pPr>
            <a:r>
              <a:rPr lang="en-US" altLang="en-US" sz="2400">
                <a:solidFill>
                  <a:schemeClr val="tx1">
                    <a:lumMod val="50000"/>
                    <a:lumOff val="50000"/>
                  </a:schemeClr>
                </a:solidFill>
              </a:rPr>
              <a:t>Up to 2 inches of padding allowed under child</a:t>
            </a:r>
          </a:p>
        </p:txBody>
      </p:sp>
      <p:pic>
        <p:nvPicPr>
          <p:cNvPr id="9" name="Picture 4">
            <a:extLst>
              <a:ext uri="{FF2B5EF4-FFF2-40B4-BE49-F238E27FC236}">
                <a16:creationId xmlns:a16="http://schemas.microsoft.com/office/drawing/2014/main" id="{A68FB800-0206-4D5E-A9A7-41B9D36A22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00" b="6000"/>
          <a:stretch/>
        </p:blipFill>
        <p:spPr bwMode="auto">
          <a:xfrm>
            <a:off x="4931425" y="2062031"/>
            <a:ext cx="4077738" cy="3017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3DA6826-366F-486B-9F40-FD82FA155D3B}"/>
              </a:ext>
            </a:extLst>
          </p:cNvPr>
          <p:cNvSpPr txBox="1"/>
          <p:nvPr/>
        </p:nvSpPr>
        <p:spPr>
          <a:xfrm>
            <a:off x="5552974" y="5251165"/>
            <a:ext cx="2834640" cy="338554"/>
          </a:xfrm>
          <a:prstGeom prst="rect">
            <a:avLst/>
          </a:prstGeom>
          <a:noFill/>
        </p:spPr>
        <p:txBody>
          <a:bodyPr wrap="square">
            <a:spAutoFit/>
          </a:bodyPr>
          <a:lstStyle/>
          <a:p>
            <a:pPr algn="ctr" eaLnBrk="1" hangingPunct="1">
              <a:defRPr/>
            </a:pPr>
            <a:r>
              <a:rPr lang="en-US" altLang="en-US" sz="1600">
                <a:solidFill>
                  <a:schemeClr val="tx1">
                    <a:lumMod val="50000"/>
                    <a:lumOff val="50000"/>
                  </a:schemeClr>
                </a:solidFill>
                <a:latin typeface="+mj-lt"/>
              </a:rPr>
              <a:t>Source: EZ-ON</a:t>
            </a:r>
          </a:p>
        </p:txBody>
      </p:sp>
    </p:spTree>
    <p:extLst>
      <p:ext uri="{BB962C8B-B14F-4D97-AF65-F5344CB8AC3E}">
        <p14:creationId xmlns:p14="http://schemas.microsoft.com/office/powerpoint/2010/main" val="459797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Medical Equipment</a:t>
            </a:r>
          </a:p>
        </p:txBody>
      </p:sp>
      <p:sp>
        <p:nvSpPr>
          <p:cNvPr id="3" name="Content Placeholder 2"/>
          <p:cNvSpPr>
            <a:spLocks noGrp="1"/>
          </p:cNvSpPr>
          <p:nvPr>
            <p:ph sz="half" idx="1"/>
          </p:nvPr>
        </p:nvSpPr>
        <p:spPr>
          <a:xfrm>
            <a:off x="296382" y="990600"/>
            <a:ext cx="5033652" cy="4876799"/>
          </a:xfrm>
        </p:spPr>
        <p:txBody>
          <a:bodyPr/>
          <a:lstStyle/>
          <a:p>
            <a:pPr marL="452438" indent="-269875">
              <a:lnSpc>
                <a:spcPct val="80000"/>
              </a:lnSpc>
              <a:spcAft>
                <a:spcPct val="0"/>
              </a:spcAft>
            </a:pPr>
            <a:r>
              <a:rPr lang="en-US" altLang="en-US" sz="2400">
                <a:solidFill>
                  <a:schemeClr val="tx1">
                    <a:lumMod val="50000"/>
                    <a:lumOff val="50000"/>
                  </a:schemeClr>
                </a:solidFill>
              </a:rPr>
              <a:t>Families must travel with prescribed medical equipment</a:t>
            </a:r>
          </a:p>
          <a:p>
            <a:pPr marL="452438" indent="-269875">
              <a:lnSpc>
                <a:spcPct val="80000"/>
              </a:lnSpc>
              <a:spcAft>
                <a:spcPct val="0"/>
              </a:spcAft>
            </a:pPr>
            <a:r>
              <a:rPr lang="en-US" altLang="en-US" sz="2400">
                <a:solidFill>
                  <a:schemeClr val="tx1">
                    <a:lumMod val="50000"/>
                    <a:lumOff val="50000"/>
                  </a:schemeClr>
                </a:solidFill>
              </a:rPr>
              <a:t>No specific product available for securement of equipment in a vehicle</a:t>
            </a:r>
          </a:p>
          <a:p>
            <a:pPr marL="452438" indent="-269875">
              <a:lnSpc>
                <a:spcPct val="80000"/>
              </a:lnSpc>
              <a:spcAft>
                <a:spcPct val="0"/>
              </a:spcAft>
            </a:pPr>
            <a:r>
              <a:rPr lang="en-US" altLang="en-US" sz="2400">
                <a:solidFill>
                  <a:schemeClr val="tx1">
                    <a:lumMod val="50000"/>
                    <a:lumOff val="50000"/>
                  </a:schemeClr>
                </a:solidFill>
              </a:rPr>
              <a:t>Keep equipment as low as possible to not become a projectile</a:t>
            </a:r>
          </a:p>
          <a:p>
            <a:pPr marL="452438" indent="-269875">
              <a:lnSpc>
                <a:spcPct val="80000"/>
              </a:lnSpc>
              <a:spcAft>
                <a:spcPct val="0"/>
              </a:spcAft>
            </a:pPr>
            <a:r>
              <a:rPr lang="en-US" altLang="en-US" sz="2400">
                <a:solidFill>
                  <a:schemeClr val="tx1">
                    <a:lumMod val="50000"/>
                    <a:lumOff val="50000"/>
                  </a:schemeClr>
                </a:solidFill>
              </a:rPr>
              <a:t>Secure by </a:t>
            </a:r>
            <a:r>
              <a:rPr lang="en-US" altLang="en-US" sz="2400">
                <a:solidFill>
                  <a:schemeClr val="tx1">
                    <a:lumMod val="50000"/>
                    <a:lumOff val="50000"/>
                  </a:schemeClr>
                </a:solidFill>
                <a:ea typeface="ＭＳ Ｐゴシック" pitchFamily="34" charset="-128"/>
              </a:rPr>
              <a:t>placing on floor of vehicle wedged with pillows, foam, or blankets or with buckle into adjacent, unoccupied seat belt</a:t>
            </a:r>
          </a:p>
          <a:p>
            <a:pPr marL="452438" indent="-269875">
              <a:lnSpc>
                <a:spcPct val="80000"/>
              </a:lnSpc>
              <a:spcAft>
                <a:spcPct val="0"/>
              </a:spcAft>
            </a:pPr>
            <a:r>
              <a:rPr lang="en-US" altLang="en-US" sz="2400">
                <a:solidFill>
                  <a:schemeClr val="tx1">
                    <a:lumMod val="50000"/>
                    <a:lumOff val="50000"/>
                  </a:schemeClr>
                </a:solidFill>
              </a:rPr>
              <a:t>Check vehicle </a:t>
            </a:r>
            <a:r>
              <a:rPr lang="en-US" altLang="ja-JP" sz="2400">
                <a:solidFill>
                  <a:schemeClr val="tx1">
                    <a:lumMod val="50000"/>
                    <a:lumOff val="50000"/>
                  </a:schemeClr>
                </a:solidFill>
              </a:rPr>
              <a:t>manual about placing items under vehicle seat (as some newer vehicles have air bag sensors that can be affected)</a:t>
            </a:r>
          </a:p>
          <a:p>
            <a:pPr marL="452438" indent="-269875">
              <a:lnSpc>
                <a:spcPct val="80000"/>
              </a:lnSpc>
              <a:spcAft>
                <a:spcPct val="0"/>
              </a:spcAft>
            </a:pPr>
            <a:endParaRPr lang="en-US" altLang="en-US" sz="2000">
              <a:solidFill>
                <a:schemeClr val="tx1">
                  <a:lumMod val="50000"/>
                  <a:lumOff val="50000"/>
                </a:schemeClr>
              </a:solidFill>
            </a:endParaRPr>
          </a:p>
          <a:p>
            <a:endParaRPr lang="en-US"/>
          </a:p>
        </p:txBody>
      </p:sp>
      <p:pic>
        <p:nvPicPr>
          <p:cNvPr id="6" name="Content Placeholder 5"/>
          <p:cNvPicPr>
            <a:picLocks noGrp="1" noChangeAspect="1"/>
          </p:cNvPicPr>
          <p:nvPr>
            <p:ph sz="half" idx="2"/>
          </p:nvPr>
        </p:nvPicPr>
        <p:blipFill>
          <a:blip r:embed="rId3"/>
          <a:stretch>
            <a:fillRect/>
          </a:stretch>
        </p:blipFill>
        <p:spPr>
          <a:xfrm>
            <a:off x="5330034" y="1905000"/>
            <a:ext cx="3729209" cy="2513162"/>
          </a:xfrm>
          <a:prstGeom prst="rect">
            <a:avLst/>
          </a:prstGeom>
        </p:spPr>
      </p:pic>
      <p:sp>
        <p:nvSpPr>
          <p:cNvPr id="5" name="Slide Number Placeholder 4"/>
          <p:cNvSpPr>
            <a:spLocks noGrp="1"/>
          </p:cNvSpPr>
          <p:nvPr>
            <p:ph type="sldNum" sz="quarter" idx="12"/>
          </p:nvPr>
        </p:nvSpPr>
        <p:spPr/>
        <p:txBody>
          <a:bodyPr/>
          <a:lstStyle/>
          <a:p>
            <a:fld id="{9B84F02E-A532-48BA-8418-F680C146347E}" type="slidenum">
              <a:rPr lang="en-US" smtClean="0"/>
              <a:t>43</a:t>
            </a:fld>
            <a:endParaRPr lang="en-US"/>
          </a:p>
        </p:txBody>
      </p:sp>
      <p:sp>
        <p:nvSpPr>
          <p:cNvPr id="4" name="TextBox 3"/>
          <p:cNvSpPr txBox="1"/>
          <p:nvPr/>
        </p:nvSpPr>
        <p:spPr>
          <a:xfrm>
            <a:off x="5636817" y="4418162"/>
            <a:ext cx="3115643" cy="769441"/>
          </a:xfrm>
          <a:prstGeom prst="rect">
            <a:avLst/>
          </a:prstGeom>
          <a:noFill/>
        </p:spPr>
        <p:txBody>
          <a:bodyPr wrap="square" rtlCol="0">
            <a:spAutoFit/>
          </a:bodyPr>
          <a:lstStyle/>
          <a:p>
            <a:pPr algn="ctr"/>
            <a:r>
              <a:rPr lang="en-US" sz="1600" b="1">
                <a:solidFill>
                  <a:schemeClr val="tx1">
                    <a:lumMod val="50000"/>
                    <a:lumOff val="50000"/>
                  </a:schemeClr>
                </a:solidFill>
              </a:rPr>
              <a:t>Apnea monitor being wedged under vehicle seat</a:t>
            </a:r>
          </a:p>
          <a:p>
            <a:pPr algn="ctr"/>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223694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24D2-6085-4B19-8A3F-79E770110AF7}"/>
              </a:ext>
            </a:extLst>
          </p:cNvPr>
          <p:cNvSpPr>
            <a:spLocks noGrp="1"/>
          </p:cNvSpPr>
          <p:nvPr>
            <p:ph type="title"/>
          </p:nvPr>
        </p:nvSpPr>
        <p:spPr/>
        <p:txBody>
          <a:bodyPr/>
          <a:lstStyle/>
          <a:p>
            <a:r>
              <a:rPr lang="en-US"/>
              <a:t>Wheelchair Transportation</a:t>
            </a:r>
          </a:p>
        </p:txBody>
      </p:sp>
      <p:sp>
        <p:nvSpPr>
          <p:cNvPr id="3" name="Content Placeholder 2">
            <a:extLst>
              <a:ext uri="{FF2B5EF4-FFF2-40B4-BE49-F238E27FC236}">
                <a16:creationId xmlns:a16="http://schemas.microsoft.com/office/drawing/2014/main" id="{EAAEEA53-6E6C-4A47-9752-F46BD279D6E8}"/>
              </a:ext>
            </a:extLst>
          </p:cNvPr>
          <p:cNvSpPr>
            <a:spLocks noGrp="1"/>
          </p:cNvSpPr>
          <p:nvPr>
            <p:ph sz="half" idx="1"/>
          </p:nvPr>
        </p:nvSpPr>
        <p:spPr>
          <a:xfrm>
            <a:off x="301400" y="1166018"/>
            <a:ext cx="5224260" cy="4525963"/>
          </a:xfrm>
        </p:spPr>
        <p:txBody>
          <a:bodyPr/>
          <a:lstStyle/>
          <a:p>
            <a:r>
              <a:rPr lang="en-US">
                <a:solidFill>
                  <a:schemeClr val="tx1">
                    <a:lumMod val="50000"/>
                    <a:lumOff val="50000"/>
                  </a:schemeClr>
                </a:solidFill>
              </a:rPr>
              <a:t>Child is safer if transferred from the wheelchair to a conventional or adaptive restraint in vehicle.</a:t>
            </a:r>
          </a:p>
          <a:p>
            <a:r>
              <a:rPr lang="en-US">
                <a:solidFill>
                  <a:schemeClr val="tx1">
                    <a:lumMod val="50000"/>
                    <a:lumOff val="50000"/>
                  </a:schemeClr>
                </a:solidFill>
              </a:rPr>
              <a:t>If a child is staying in wheelchair during transportation:</a:t>
            </a:r>
          </a:p>
          <a:p>
            <a:pPr lvl="1"/>
            <a:r>
              <a:rPr lang="en-US">
                <a:solidFill>
                  <a:schemeClr val="tx1">
                    <a:lumMod val="50000"/>
                    <a:lumOff val="50000"/>
                  </a:schemeClr>
                </a:solidFill>
              </a:rPr>
              <a:t>Wheelchair must be attached to appropriate wheelchair tie-down system at securement points</a:t>
            </a:r>
          </a:p>
          <a:p>
            <a:pPr lvl="1"/>
            <a:r>
              <a:rPr lang="en-US">
                <a:solidFill>
                  <a:schemeClr val="tx1">
                    <a:lumMod val="50000"/>
                    <a:lumOff val="50000"/>
                  </a:schemeClr>
                </a:solidFill>
              </a:rPr>
              <a:t>Child must have vehicle lap-and-shoulder belt for crash protection</a:t>
            </a:r>
          </a:p>
        </p:txBody>
      </p:sp>
      <p:sp>
        <p:nvSpPr>
          <p:cNvPr id="5" name="Slide Number Placeholder 4">
            <a:extLst>
              <a:ext uri="{FF2B5EF4-FFF2-40B4-BE49-F238E27FC236}">
                <a16:creationId xmlns:a16="http://schemas.microsoft.com/office/drawing/2014/main" id="{05EC5FDC-7B5D-4CF3-A1B4-CB27B73CEABB}"/>
              </a:ext>
            </a:extLst>
          </p:cNvPr>
          <p:cNvSpPr>
            <a:spLocks noGrp="1"/>
          </p:cNvSpPr>
          <p:nvPr>
            <p:ph type="sldNum" sz="quarter" idx="12"/>
          </p:nvPr>
        </p:nvSpPr>
        <p:spPr/>
        <p:txBody>
          <a:bodyPr/>
          <a:lstStyle/>
          <a:p>
            <a:fld id="{9B84F02E-A532-48BA-8418-F680C146347E}" type="slidenum">
              <a:rPr lang="en-US" smtClean="0"/>
              <a:t>44</a:t>
            </a:fld>
            <a:endParaRPr lang="en-US"/>
          </a:p>
        </p:txBody>
      </p:sp>
      <p:sp>
        <p:nvSpPr>
          <p:cNvPr id="6" name="Text Box 5">
            <a:extLst>
              <a:ext uri="{FF2B5EF4-FFF2-40B4-BE49-F238E27FC236}">
                <a16:creationId xmlns:a16="http://schemas.microsoft.com/office/drawing/2014/main" id="{E1ACC795-F69D-4C42-9B3A-80F8AC45278B}"/>
              </a:ext>
            </a:extLst>
          </p:cNvPr>
          <p:cNvSpPr txBox="1">
            <a:spLocks noChangeArrowheads="1"/>
          </p:cNvSpPr>
          <p:nvPr/>
        </p:nvSpPr>
        <p:spPr bwMode="auto">
          <a:xfrm>
            <a:off x="5375453" y="3496380"/>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a:spcBef>
                <a:spcPct val="50000"/>
              </a:spcBef>
              <a:defRPr/>
            </a:pPr>
            <a:r>
              <a:rPr lang="en-US" altLang="en-US" sz="1200" b="1" err="1">
                <a:solidFill>
                  <a:schemeClr val="tx1">
                    <a:lumMod val="50000"/>
                    <a:lumOff val="50000"/>
                  </a:schemeClr>
                </a:solidFill>
                <a:latin typeface="+mj-lt"/>
                <a:ea typeface="+mn-ea"/>
              </a:rPr>
              <a:t>Dynaform</a:t>
            </a:r>
            <a:r>
              <a:rPr lang="en-US" altLang="en-US" sz="1200" b="1">
                <a:solidFill>
                  <a:schemeClr val="tx1">
                    <a:lumMod val="50000"/>
                    <a:lumOff val="50000"/>
                  </a:schemeClr>
                </a:solidFill>
                <a:latin typeface="+mj-lt"/>
                <a:ea typeface="+mn-ea"/>
              </a:rPr>
              <a:t> postural harness support Source: AEL</a:t>
            </a:r>
          </a:p>
        </p:txBody>
      </p:sp>
      <p:pic>
        <p:nvPicPr>
          <p:cNvPr id="7" name="Picture 2" descr="https://aelseating.com/admin/images/Dynaform-Posture-Support.jpg">
            <a:extLst>
              <a:ext uri="{FF2B5EF4-FFF2-40B4-BE49-F238E27FC236}">
                <a16:creationId xmlns:a16="http://schemas.microsoft.com/office/drawing/2014/main" id="{BA564712-188A-4473-81A6-4242A4D801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85" r="21686" b="6000"/>
          <a:stretch/>
        </p:blipFill>
        <p:spPr bwMode="auto">
          <a:xfrm>
            <a:off x="5525660" y="828381"/>
            <a:ext cx="1808748" cy="269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s://aelseating.com/imgsize.php?w=150&amp;img=admin/images/hiip-belt-w-push-button-buckle.jpg">
            <a:extLst>
              <a:ext uri="{FF2B5EF4-FFF2-40B4-BE49-F238E27FC236}">
                <a16:creationId xmlns:a16="http://schemas.microsoft.com/office/drawing/2014/main" id="{46D79BA2-88F3-40E9-BA34-F20D74BC01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5" t="6849" r="4437" b="12486"/>
          <a:stretch/>
        </p:blipFill>
        <p:spPr bwMode="auto">
          <a:xfrm>
            <a:off x="6934200" y="1268809"/>
            <a:ext cx="2209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4CB649E-F64D-4595-9BCF-4C5C3A006F96}"/>
              </a:ext>
            </a:extLst>
          </p:cNvPr>
          <p:cNvSpPr txBox="1">
            <a:spLocks noChangeArrowheads="1"/>
          </p:cNvSpPr>
          <p:nvPr/>
        </p:nvSpPr>
        <p:spPr bwMode="auto">
          <a:xfrm>
            <a:off x="7537537" y="2827085"/>
            <a:ext cx="14033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defRPr/>
            </a:pPr>
            <a:r>
              <a:rPr lang="en-US" altLang="en-US" sz="1200" b="1">
                <a:solidFill>
                  <a:schemeClr val="tx1">
                    <a:lumMod val="50000"/>
                    <a:lumOff val="50000"/>
                  </a:schemeClr>
                </a:solidFill>
                <a:latin typeface="+mj-lt"/>
                <a:ea typeface="+mn-ea"/>
              </a:rPr>
              <a:t>Postural pelvic belt</a:t>
            </a:r>
          </a:p>
          <a:p>
            <a:pPr algn="ctr" eaLnBrk="1" hangingPunct="1">
              <a:defRPr/>
            </a:pPr>
            <a:r>
              <a:rPr lang="en-US" altLang="en-US" sz="1200" b="1">
                <a:solidFill>
                  <a:schemeClr val="tx1">
                    <a:lumMod val="50000"/>
                    <a:lumOff val="50000"/>
                  </a:schemeClr>
                </a:solidFill>
                <a:latin typeface="+mj-lt"/>
                <a:ea typeface="+mn-ea"/>
              </a:rPr>
              <a:t>Source: AEL</a:t>
            </a:r>
          </a:p>
        </p:txBody>
      </p:sp>
      <p:sp>
        <p:nvSpPr>
          <p:cNvPr id="10" name="TextBox 9">
            <a:extLst>
              <a:ext uri="{FF2B5EF4-FFF2-40B4-BE49-F238E27FC236}">
                <a16:creationId xmlns:a16="http://schemas.microsoft.com/office/drawing/2014/main" id="{DCD7D4C1-4E34-4B94-A613-EAA87568849D}"/>
              </a:ext>
            </a:extLst>
          </p:cNvPr>
          <p:cNvSpPr txBox="1"/>
          <p:nvPr/>
        </p:nvSpPr>
        <p:spPr>
          <a:xfrm>
            <a:off x="5675938" y="4090982"/>
            <a:ext cx="3316940" cy="1754326"/>
          </a:xfrm>
          <a:prstGeom prst="rect">
            <a:avLst/>
          </a:prstGeom>
          <a:noFill/>
          <a:ln>
            <a:solidFill>
              <a:schemeClr val="tx1"/>
            </a:solidFill>
          </a:ln>
        </p:spPr>
        <p:txBody>
          <a:bodyPr wrap="square" rtlCol="0">
            <a:spAutoFit/>
          </a:bodyPr>
          <a:lstStyle/>
          <a:p>
            <a:pPr algn="ctr"/>
            <a:r>
              <a:rPr lang="en-US" b="1">
                <a:solidFill>
                  <a:schemeClr val="tx1">
                    <a:lumMod val="50000"/>
                    <a:lumOff val="50000"/>
                  </a:schemeClr>
                </a:solidFill>
              </a:rPr>
              <a:t>NOTE:  </a:t>
            </a:r>
            <a:r>
              <a:rPr lang="en-US">
                <a:solidFill>
                  <a:schemeClr val="tx1">
                    <a:lumMod val="50000"/>
                    <a:lumOff val="50000"/>
                  </a:schemeClr>
                </a:solidFill>
              </a:rPr>
              <a:t>No postural harness supports and very few pelvic belts are crash tested.  WC-19 information will be on a crash tested pelvic belt.  Vehicle lap-and-shoulder belts are required.</a:t>
            </a:r>
          </a:p>
        </p:txBody>
      </p:sp>
    </p:spTree>
    <p:extLst>
      <p:ext uri="{BB962C8B-B14F-4D97-AF65-F5344CB8AC3E}">
        <p14:creationId xmlns:p14="http://schemas.microsoft.com/office/powerpoint/2010/main" val="1581154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School Bus Restraints</a:t>
            </a:r>
            <a:br>
              <a:rPr lang="en-US"/>
            </a:br>
            <a:endParaRPr lang="en-US"/>
          </a:p>
        </p:txBody>
      </p:sp>
      <p:sp>
        <p:nvSpPr>
          <p:cNvPr id="4" name="Slide Number Placeholder 3"/>
          <p:cNvSpPr>
            <a:spLocks noGrp="1"/>
          </p:cNvSpPr>
          <p:nvPr>
            <p:ph type="sldNum" sz="quarter" idx="12"/>
          </p:nvPr>
        </p:nvSpPr>
        <p:spPr/>
        <p:txBody>
          <a:bodyPr/>
          <a:lstStyle/>
          <a:p>
            <a:fld id="{3A7B9F9F-9C84-43A4-A70F-C0C4DFF00504}" type="slidenum">
              <a:rPr lang="en-US" smtClean="0"/>
              <a:pPr/>
              <a:t>45</a:t>
            </a:fld>
            <a:endParaRPr lang="en-US"/>
          </a:p>
        </p:txBody>
      </p:sp>
      <p:sp>
        <p:nvSpPr>
          <p:cNvPr id="9" name="Rectangle 8"/>
          <p:cNvSpPr/>
          <p:nvPr/>
        </p:nvSpPr>
        <p:spPr>
          <a:xfrm>
            <a:off x="4122649" y="5191278"/>
            <a:ext cx="4564151" cy="769441"/>
          </a:xfrm>
          <a:prstGeom prst="rect">
            <a:avLst/>
          </a:prstGeom>
        </p:spPr>
        <p:txBody>
          <a:bodyPr wrap="square">
            <a:spAutoFit/>
          </a:bodyPr>
          <a:lstStyle/>
          <a:p>
            <a:pPr algn="ctr"/>
            <a:r>
              <a:rPr lang="en-US" sz="1600" b="1">
                <a:solidFill>
                  <a:schemeClr val="tx1">
                    <a:lumMod val="50000"/>
                    <a:lumOff val="50000"/>
                  </a:schemeClr>
                </a:solidFill>
              </a:rPr>
              <a:t>Adaptive school bus seat</a:t>
            </a:r>
          </a:p>
          <a:p>
            <a:pPr algn="ctr"/>
            <a:r>
              <a:rPr lang="en-US" sz="1600" b="1">
                <a:solidFill>
                  <a:schemeClr val="tx1">
                    <a:lumMod val="50000"/>
                    <a:lumOff val="50000"/>
                  </a:schemeClr>
                </a:solidFill>
              </a:rPr>
              <a:t> with torso support and integrated bus seat</a:t>
            </a:r>
          </a:p>
          <a:p>
            <a:pPr algn="ctr"/>
            <a:r>
              <a:rPr lang="en-US" sz="1200">
                <a:solidFill>
                  <a:schemeClr val="tx1">
                    <a:lumMod val="50000"/>
                    <a:lumOff val="50000"/>
                  </a:schemeClr>
                </a:solidFill>
              </a:rPr>
              <a:t>Source: IMMI</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069431"/>
            <a:ext cx="3017308" cy="4008439"/>
          </a:xfrm>
          <a:prstGeom prst="rect">
            <a:avLst/>
          </a:prstGeom>
        </p:spPr>
      </p:pic>
      <p:sp>
        <p:nvSpPr>
          <p:cNvPr id="8" name="TextBox 7"/>
          <p:cNvSpPr txBox="1"/>
          <p:nvPr/>
        </p:nvSpPr>
        <p:spPr>
          <a:xfrm>
            <a:off x="450078" y="1243535"/>
            <a:ext cx="3283721" cy="4893647"/>
          </a:xfrm>
          <a:prstGeom prst="rect">
            <a:avLst/>
          </a:prstGeom>
          <a:noFill/>
        </p:spPr>
        <p:txBody>
          <a:bodyPr wrap="square" rtlCol="0">
            <a:spAutoFit/>
          </a:bodyPr>
          <a:lstStyle/>
          <a:p>
            <a:pPr marL="342900" indent="-342900">
              <a:buClr>
                <a:srgbClr val="92D050"/>
              </a:buClr>
              <a:buFont typeface="Arial" panose="020B0604020202020204" pitchFamily="34" charset="0"/>
              <a:buChar char="•"/>
            </a:pPr>
            <a:r>
              <a:rPr lang="en-US" sz="2400">
                <a:solidFill>
                  <a:schemeClr val="tx1">
                    <a:lumMod val="50000"/>
                    <a:lumOff val="50000"/>
                  </a:schemeClr>
                </a:solidFill>
              </a:rPr>
              <a:t>Restraint options :</a:t>
            </a:r>
          </a:p>
          <a:p>
            <a:pPr marL="742950" lvl="1" indent="-285750">
              <a:buClr>
                <a:srgbClr val="FF0000"/>
              </a:buClr>
              <a:buFont typeface="Arial" panose="020B0604020202020204" pitchFamily="34" charset="0"/>
              <a:buChar char="•"/>
            </a:pPr>
            <a:r>
              <a:rPr lang="en-US" sz="2000">
                <a:solidFill>
                  <a:schemeClr val="tx1">
                    <a:lumMod val="50000"/>
                    <a:lumOff val="50000"/>
                  </a:schemeClr>
                </a:solidFill>
              </a:rPr>
              <a:t>Integrated bus seats</a:t>
            </a:r>
          </a:p>
          <a:p>
            <a:pPr marL="742950" lvl="1" indent="-285750">
              <a:buClr>
                <a:srgbClr val="FF0000"/>
              </a:buClr>
              <a:buFont typeface="Arial" panose="020B0604020202020204" pitchFamily="34" charset="0"/>
              <a:buChar char="•"/>
            </a:pPr>
            <a:r>
              <a:rPr lang="en-US" sz="2000">
                <a:solidFill>
                  <a:schemeClr val="tx1">
                    <a:lumMod val="50000"/>
                    <a:lumOff val="50000"/>
                  </a:schemeClr>
                </a:solidFill>
              </a:rPr>
              <a:t>Conventional restraints</a:t>
            </a:r>
          </a:p>
          <a:p>
            <a:pPr marL="742950" lvl="1" indent="-285750">
              <a:buClr>
                <a:srgbClr val="FF0000"/>
              </a:buClr>
              <a:buFont typeface="Arial" panose="020B0604020202020204" pitchFamily="34" charset="0"/>
              <a:buChar char="•"/>
            </a:pPr>
            <a:r>
              <a:rPr lang="en-US" sz="2000">
                <a:solidFill>
                  <a:schemeClr val="tx1">
                    <a:lumMod val="50000"/>
                    <a:lumOff val="50000"/>
                  </a:schemeClr>
                </a:solidFill>
              </a:rPr>
              <a:t>Adaptive restraints</a:t>
            </a:r>
          </a:p>
          <a:p>
            <a:pPr marL="742950" lvl="1" indent="-285750">
              <a:buClr>
                <a:srgbClr val="FF0000"/>
              </a:buClr>
              <a:buFont typeface="Arial" panose="020B0604020202020204" pitchFamily="34" charset="0"/>
              <a:buChar char="•"/>
            </a:pPr>
            <a:r>
              <a:rPr lang="en-US" sz="2000">
                <a:solidFill>
                  <a:schemeClr val="tx1">
                    <a:lumMod val="50000"/>
                    <a:lumOff val="50000"/>
                  </a:schemeClr>
                </a:solidFill>
              </a:rPr>
              <a:t>School bus specific restraints</a:t>
            </a:r>
          </a:p>
          <a:p>
            <a:pPr marL="285750" indent="-285750">
              <a:buClr>
                <a:srgbClr val="92D050"/>
              </a:buClr>
              <a:buFont typeface="Arial" panose="020B0604020202020204" pitchFamily="34" charset="0"/>
              <a:buChar char="•"/>
            </a:pPr>
            <a:r>
              <a:rPr lang="en-US" sz="2400">
                <a:solidFill>
                  <a:schemeClr val="tx1">
                    <a:lumMod val="50000"/>
                    <a:lumOff val="50000"/>
                  </a:schemeClr>
                </a:solidFill>
              </a:rPr>
              <a:t>Availability of seat belts on bus affects restraint selection</a:t>
            </a:r>
          </a:p>
          <a:p>
            <a:pPr marL="285750" indent="-285750">
              <a:buClr>
                <a:srgbClr val="92D050"/>
              </a:buClr>
              <a:buFont typeface="Arial" panose="020B0604020202020204" pitchFamily="34" charset="0"/>
              <a:buChar char="•"/>
            </a:pPr>
            <a:r>
              <a:rPr lang="en-US" sz="2400">
                <a:solidFill>
                  <a:schemeClr val="tx1">
                    <a:lumMod val="50000"/>
                    <a:lumOff val="50000"/>
                  </a:schemeClr>
                </a:solidFill>
              </a:rPr>
              <a:t>Some restraints attach to school bus seat without seat belt</a:t>
            </a:r>
          </a:p>
          <a:p>
            <a:pPr marL="285750" indent="-285750">
              <a:buFont typeface="Arial" panose="020B0604020202020204" pitchFamily="34" charset="0"/>
              <a:buChar char="•"/>
            </a:pPr>
            <a:endParaRPr lang="en-US" sz="2400">
              <a:solidFill>
                <a:schemeClr val="tx1">
                  <a:lumMod val="50000"/>
                  <a:lumOff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463" y="1589406"/>
            <a:ext cx="2956101" cy="3425831"/>
          </a:xfrm>
          <a:prstGeom prst="rect">
            <a:avLst/>
          </a:prstGeom>
        </p:spPr>
      </p:pic>
    </p:spTree>
    <p:extLst>
      <p:ext uri="{BB962C8B-B14F-4D97-AF65-F5344CB8AC3E}">
        <p14:creationId xmlns:p14="http://schemas.microsoft.com/office/powerpoint/2010/main" val="4237645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r>
              <a:rPr lang="en-US"/>
              <a:t>Case Studies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46</a:t>
            </a:fld>
            <a:endParaRPr lang="en-US"/>
          </a:p>
        </p:txBody>
      </p:sp>
    </p:spTree>
    <p:extLst>
      <p:ext uri="{BB962C8B-B14F-4D97-AF65-F5344CB8AC3E}">
        <p14:creationId xmlns:p14="http://schemas.microsoft.com/office/powerpoint/2010/main" val="1525067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Conventional or Adaptive Restraint?</a:t>
            </a:r>
            <a:br>
              <a:rPr lang="en-US"/>
            </a:br>
            <a:endParaRPr lang="en-US"/>
          </a:p>
        </p:txBody>
      </p:sp>
      <p:sp>
        <p:nvSpPr>
          <p:cNvPr id="3" name="Content Placeholder 2"/>
          <p:cNvSpPr>
            <a:spLocks noGrp="1"/>
          </p:cNvSpPr>
          <p:nvPr>
            <p:ph idx="1"/>
          </p:nvPr>
        </p:nvSpPr>
        <p:spPr>
          <a:xfrm>
            <a:off x="1295400" y="2286000"/>
            <a:ext cx="7315200" cy="3276600"/>
          </a:xfrm>
        </p:spPr>
        <p:txBody>
          <a:bodyPr/>
          <a:lstStyle/>
          <a:p>
            <a:r>
              <a:rPr lang="en-US">
                <a:solidFill>
                  <a:schemeClr val="tx1">
                    <a:lumMod val="50000"/>
                    <a:lumOff val="50000"/>
                  </a:schemeClr>
                </a:solidFill>
              </a:rPr>
              <a:t>Infant who must travel prone</a:t>
            </a:r>
          </a:p>
          <a:p>
            <a:endParaRPr lang="en-US">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7B9F9F-9C84-43A4-A70F-C0C4DFF00504}" type="slidenum">
              <a:rPr lang="en-US" smtClean="0"/>
              <a:pPr/>
              <a:t>47</a:t>
            </a:fld>
            <a:endParaRPr lang="en-US"/>
          </a:p>
        </p:txBody>
      </p:sp>
    </p:spTree>
    <p:extLst>
      <p:ext uri="{BB962C8B-B14F-4D97-AF65-F5344CB8AC3E}">
        <p14:creationId xmlns:p14="http://schemas.microsoft.com/office/powerpoint/2010/main" val="455347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Adaptive Restraint</a:t>
            </a:r>
            <a:br>
              <a:rPr lang="en-US"/>
            </a:br>
            <a:endParaRPr lang="en-US"/>
          </a:p>
        </p:txBody>
      </p:sp>
      <p:sp>
        <p:nvSpPr>
          <p:cNvPr id="6" name="Content Placeholder 5"/>
          <p:cNvSpPr>
            <a:spLocks noGrp="1"/>
          </p:cNvSpPr>
          <p:nvPr>
            <p:ph sz="half" idx="1"/>
          </p:nvPr>
        </p:nvSpPr>
        <p:spPr>
          <a:xfrm>
            <a:off x="1301339" y="1143001"/>
            <a:ext cx="6310024" cy="4823392"/>
          </a:xfrm>
        </p:spPr>
        <p:txBody>
          <a:bodyPr/>
          <a:lstStyle/>
          <a:p>
            <a:r>
              <a:rPr lang="en-US">
                <a:solidFill>
                  <a:schemeClr val="tx1">
                    <a:lumMod val="50000"/>
                    <a:lumOff val="50000"/>
                  </a:schemeClr>
                </a:solidFill>
              </a:rPr>
              <a:t>Car bed that allows prone positioning (with physician’s written order)</a:t>
            </a:r>
          </a:p>
        </p:txBody>
      </p:sp>
      <p:sp>
        <p:nvSpPr>
          <p:cNvPr id="4" name="Slide Number Placeholder 3"/>
          <p:cNvSpPr>
            <a:spLocks noGrp="1"/>
          </p:cNvSpPr>
          <p:nvPr>
            <p:ph type="sldNum" sz="quarter" idx="12"/>
          </p:nvPr>
        </p:nvSpPr>
        <p:spPr/>
        <p:txBody>
          <a:bodyPr/>
          <a:lstStyle/>
          <a:p>
            <a:fld id="{3A7B9F9F-9C84-43A4-A70F-C0C4DFF00504}" type="slidenum">
              <a:rPr lang="en-US" smtClean="0"/>
              <a:pPr/>
              <a:t>48</a:t>
            </a:fld>
            <a:endParaRPr lang="en-US"/>
          </a:p>
        </p:txBody>
      </p:sp>
      <p:pic>
        <p:nvPicPr>
          <p:cNvPr id="7" name="Picture 6"/>
          <p:cNvPicPr>
            <a:picLocks noChangeAspect="1"/>
          </p:cNvPicPr>
          <p:nvPr/>
        </p:nvPicPr>
        <p:blipFill>
          <a:blip r:embed="rId3"/>
          <a:stretch>
            <a:fillRect/>
          </a:stretch>
        </p:blipFill>
        <p:spPr>
          <a:xfrm>
            <a:off x="2438400" y="2133600"/>
            <a:ext cx="4035902" cy="3023878"/>
          </a:xfrm>
          <a:prstGeom prst="rect">
            <a:avLst/>
          </a:prstGeom>
        </p:spPr>
      </p:pic>
      <p:sp>
        <p:nvSpPr>
          <p:cNvPr id="2" name="TextBox 1"/>
          <p:cNvSpPr txBox="1"/>
          <p:nvPr/>
        </p:nvSpPr>
        <p:spPr>
          <a:xfrm>
            <a:off x="3367375" y="5288587"/>
            <a:ext cx="2409249" cy="276999"/>
          </a:xfrm>
          <a:prstGeom prst="rect">
            <a:avLst/>
          </a:prstGeom>
          <a:noFill/>
        </p:spPr>
        <p:txBody>
          <a:bodyPr wrap="none" rtlCol="0">
            <a:spAutoFit/>
          </a:bodyPr>
          <a:lstStyle/>
          <a:p>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3769654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Conventional or Adaptive Restraint?</a:t>
            </a:r>
            <a:br>
              <a:rPr lang="en-US"/>
            </a:br>
            <a:endParaRPr lang="en-US"/>
          </a:p>
        </p:txBody>
      </p:sp>
      <p:sp>
        <p:nvSpPr>
          <p:cNvPr id="5" name="Content Placeholder 4"/>
          <p:cNvSpPr>
            <a:spLocks noGrp="1"/>
          </p:cNvSpPr>
          <p:nvPr>
            <p:ph idx="1"/>
          </p:nvPr>
        </p:nvSpPr>
        <p:spPr>
          <a:xfrm>
            <a:off x="1295401" y="2133600"/>
            <a:ext cx="6477000" cy="2590800"/>
          </a:xfrm>
        </p:spPr>
        <p:txBody>
          <a:bodyPr>
            <a:normAutofit/>
          </a:bodyPr>
          <a:lstStyle/>
          <a:p>
            <a:r>
              <a:rPr lang="en-US">
                <a:solidFill>
                  <a:schemeClr val="tx1">
                    <a:lumMod val="50000"/>
                    <a:lumOff val="50000"/>
                  </a:schemeClr>
                </a:solidFill>
              </a:rPr>
              <a:t>Child who is 4 years old, has diagnosis of autism, and weighs 37 pounds</a:t>
            </a:r>
          </a:p>
          <a:p>
            <a:pPr marL="0" indent="0">
              <a:buNone/>
            </a:pPr>
            <a:r>
              <a:rPr lang="en-US">
                <a:solidFill>
                  <a:schemeClr val="tx1">
                    <a:lumMod val="50000"/>
                    <a:lumOff val="50000"/>
                  </a:schemeClr>
                </a:solidFill>
              </a:rPr>
              <a:t>  </a:t>
            </a:r>
          </a:p>
          <a:p>
            <a:r>
              <a:rPr lang="en-US">
                <a:solidFill>
                  <a:schemeClr val="tx1">
                    <a:lumMod val="50000"/>
                    <a:lumOff val="50000"/>
                  </a:schemeClr>
                </a:solidFill>
              </a:rPr>
              <a:t>The child has also escaped every conventional car seat and booster seat the family has tried</a:t>
            </a:r>
          </a:p>
          <a:p>
            <a:endParaRPr lang="en-US" sz="320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3A7B9F9F-9C84-43A4-A70F-C0C4DFF00504}" type="slidenum">
              <a:rPr lang="en-US" smtClean="0"/>
              <a:pPr/>
              <a:t>49</a:t>
            </a:fld>
            <a:endParaRPr lang="en-US"/>
          </a:p>
        </p:txBody>
      </p:sp>
    </p:spTree>
    <p:extLst>
      <p:ext uri="{BB962C8B-B14F-4D97-AF65-F5344CB8AC3E}">
        <p14:creationId xmlns:p14="http://schemas.microsoft.com/office/powerpoint/2010/main" val="392604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Liability</a:t>
            </a:r>
          </a:p>
        </p:txBody>
      </p:sp>
      <p:sp>
        <p:nvSpPr>
          <p:cNvPr id="3" name="Content Placeholder 2"/>
          <p:cNvSpPr>
            <a:spLocks noGrp="1"/>
          </p:cNvSpPr>
          <p:nvPr>
            <p:ph idx="1"/>
          </p:nvPr>
        </p:nvSpPr>
        <p:spPr>
          <a:xfrm>
            <a:off x="1447799" y="1600200"/>
            <a:ext cx="6553201" cy="4525963"/>
          </a:xfrm>
        </p:spPr>
        <p:txBody>
          <a:bodyPr/>
          <a:lstStyle/>
          <a:p>
            <a:r>
              <a:rPr lang="en-US">
                <a:solidFill>
                  <a:schemeClr val="tx1">
                    <a:lumMod val="50000"/>
                    <a:lumOff val="50000"/>
                  </a:schemeClr>
                </a:solidFill>
              </a:rPr>
              <a:t>Liability is a frequent concern in medical care</a:t>
            </a:r>
          </a:p>
          <a:p>
            <a:r>
              <a:rPr lang="en-US">
                <a:solidFill>
                  <a:schemeClr val="tx1">
                    <a:lumMod val="50000"/>
                    <a:lumOff val="50000"/>
                  </a:schemeClr>
                </a:solidFill>
              </a:rPr>
              <a:t>Provision of appropriate car seats in hospitals along with necessary education is medically necessary</a:t>
            </a:r>
          </a:p>
          <a:p>
            <a:r>
              <a:rPr lang="en-US">
                <a:solidFill>
                  <a:schemeClr val="tx1">
                    <a:lumMod val="50000"/>
                    <a:lumOff val="50000"/>
                  </a:schemeClr>
                </a:solidFill>
              </a:rPr>
              <a:t>Significant liability when fail to provide appropriate education and/or resources </a:t>
            </a:r>
          </a:p>
          <a:p>
            <a:r>
              <a:rPr lang="en-US">
                <a:solidFill>
                  <a:schemeClr val="tx1">
                    <a:lumMod val="50000"/>
                    <a:lumOff val="50000"/>
                  </a:schemeClr>
                </a:solidFill>
              </a:rPr>
              <a:t>Minimize liability with appropriate policies, protocols, and documentation</a:t>
            </a:r>
          </a:p>
          <a:p>
            <a:r>
              <a:rPr lang="en-US">
                <a:solidFill>
                  <a:schemeClr val="tx1">
                    <a:lumMod val="50000"/>
                    <a:lumOff val="50000"/>
                  </a:schemeClr>
                </a:solidFill>
              </a:rPr>
              <a:t>Risk Management should be included from beginning in policy and protocol development</a:t>
            </a:r>
          </a:p>
        </p:txBody>
      </p:sp>
      <p:sp>
        <p:nvSpPr>
          <p:cNvPr id="4" name="Slide Number Placeholder 3"/>
          <p:cNvSpPr>
            <a:spLocks noGrp="1"/>
          </p:cNvSpPr>
          <p:nvPr>
            <p:ph type="sldNum" sz="quarter" idx="12"/>
          </p:nvPr>
        </p:nvSpPr>
        <p:spPr/>
        <p:txBody>
          <a:bodyPr/>
          <a:lstStyle/>
          <a:p>
            <a:fld id="{3A7B9F9F-9C84-43A4-A70F-C0C4DFF00504}" type="slidenum">
              <a:rPr lang="en-US" smtClean="0"/>
              <a:pPr/>
              <a:t>5</a:t>
            </a:fld>
            <a:endParaRPr lang="en-US"/>
          </a:p>
        </p:txBody>
      </p:sp>
    </p:spTree>
    <p:extLst>
      <p:ext uri="{BB962C8B-B14F-4D97-AF65-F5344CB8AC3E}">
        <p14:creationId xmlns:p14="http://schemas.microsoft.com/office/powerpoint/2010/main" val="2288718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Adaptive Restraint</a:t>
            </a:r>
            <a:br>
              <a:rPr lang="en-US"/>
            </a:br>
            <a:endParaRPr lang="en-US"/>
          </a:p>
        </p:txBody>
      </p:sp>
      <p:sp>
        <p:nvSpPr>
          <p:cNvPr id="3" name="Content Placeholder 2"/>
          <p:cNvSpPr>
            <a:spLocks noGrp="1"/>
          </p:cNvSpPr>
          <p:nvPr>
            <p:ph sz="half" idx="1"/>
          </p:nvPr>
        </p:nvSpPr>
        <p:spPr>
          <a:xfrm>
            <a:off x="771772" y="2667001"/>
            <a:ext cx="3800228" cy="1828800"/>
          </a:xfrm>
        </p:spPr>
        <p:txBody>
          <a:bodyPr/>
          <a:lstStyle/>
          <a:p>
            <a:r>
              <a:rPr lang="en-US" sz="2400">
                <a:solidFill>
                  <a:schemeClr val="tx1">
                    <a:lumMod val="50000"/>
                    <a:lumOff val="50000"/>
                  </a:schemeClr>
                </a:solidFill>
              </a:rPr>
              <a:t>Large medical seat with anti-escape features to prevent child from unbuckling harness</a:t>
            </a:r>
          </a:p>
        </p:txBody>
      </p:sp>
      <p:sp>
        <p:nvSpPr>
          <p:cNvPr id="5" name="Slide Number Placeholder 4"/>
          <p:cNvSpPr>
            <a:spLocks noGrp="1"/>
          </p:cNvSpPr>
          <p:nvPr>
            <p:ph type="sldNum" sz="quarter" idx="12"/>
          </p:nvPr>
        </p:nvSpPr>
        <p:spPr/>
        <p:txBody>
          <a:bodyPr/>
          <a:lstStyle/>
          <a:p>
            <a:fld id="{9B84F02E-A532-48BA-8418-F680C146347E}" type="slidenum">
              <a:rPr lang="en-US" smtClean="0"/>
              <a:t>50</a:t>
            </a:fld>
            <a:endParaRPr lang="en-US"/>
          </a:p>
        </p:txBody>
      </p:sp>
      <p:pic>
        <p:nvPicPr>
          <p:cNvPr id="8"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8333"/>
          <a:stretch/>
        </p:blipFill>
        <p:spPr>
          <a:xfrm>
            <a:off x="5198557" y="1662458"/>
            <a:ext cx="3488243" cy="4026835"/>
          </a:xfrm>
          <a:prstGeom prst="rect">
            <a:avLst/>
          </a:prstGeom>
        </p:spPr>
      </p:pic>
      <p:sp>
        <p:nvSpPr>
          <p:cNvPr id="4" name="Oval 3"/>
          <p:cNvSpPr/>
          <p:nvPr/>
        </p:nvSpPr>
        <p:spPr>
          <a:xfrm>
            <a:off x="6629400" y="3124200"/>
            <a:ext cx="6858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6934200" y="3808673"/>
            <a:ext cx="754815" cy="534727"/>
          </a:xfrm>
          <a:prstGeom prst="rect">
            <a:avLst/>
          </a:prstGeom>
        </p:spPr>
      </p:pic>
      <p:sp>
        <p:nvSpPr>
          <p:cNvPr id="7" name="TextBox 6"/>
          <p:cNvSpPr txBox="1"/>
          <p:nvPr/>
        </p:nvSpPr>
        <p:spPr>
          <a:xfrm>
            <a:off x="5873496" y="5714693"/>
            <a:ext cx="2458878" cy="276999"/>
          </a:xfrm>
          <a:prstGeom prst="rect">
            <a:avLst/>
          </a:prstGeom>
          <a:noFill/>
        </p:spPr>
        <p:txBody>
          <a:bodyPr wrap="none" rtlCol="0">
            <a:spAutoFit/>
          </a:bodyPr>
          <a:lstStyle/>
          <a:p>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161019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t>Conventional or Adaptive Restraint?</a:t>
            </a:r>
            <a:br>
              <a:rPr lang="en-US"/>
            </a:br>
            <a:endParaRPr lang="en-US">
              <a:solidFill>
                <a:srgbClr val="FF0000"/>
              </a:solidFill>
            </a:endParaRPr>
          </a:p>
        </p:txBody>
      </p:sp>
      <p:sp>
        <p:nvSpPr>
          <p:cNvPr id="7" name="Content Placeholder 6"/>
          <p:cNvSpPr>
            <a:spLocks noGrp="1"/>
          </p:cNvSpPr>
          <p:nvPr>
            <p:ph idx="1"/>
          </p:nvPr>
        </p:nvSpPr>
        <p:spPr>
          <a:xfrm>
            <a:off x="1066800" y="1830387"/>
            <a:ext cx="7810499" cy="4525963"/>
          </a:xfrm>
        </p:spPr>
        <p:txBody>
          <a:bodyPr/>
          <a:lstStyle/>
          <a:p>
            <a:endParaRPr lang="en-US">
              <a:solidFill>
                <a:schemeClr val="tx1"/>
              </a:solidFill>
            </a:endParaRPr>
          </a:p>
          <a:p>
            <a:r>
              <a:rPr lang="en-US">
                <a:solidFill>
                  <a:schemeClr val="tx1">
                    <a:lumMod val="50000"/>
                    <a:lumOff val="50000"/>
                  </a:schemeClr>
                </a:solidFill>
              </a:rPr>
              <a:t>Child who is 18 months old, has diagnosis of Down syndrome, and weighs 20 pounds</a:t>
            </a:r>
          </a:p>
          <a:p>
            <a:endParaRPr lang="en-US">
              <a:solidFill>
                <a:schemeClr val="tx1">
                  <a:lumMod val="50000"/>
                  <a:lumOff val="50000"/>
                </a:schemeClr>
              </a:solidFill>
            </a:endParaRPr>
          </a:p>
          <a:p>
            <a:r>
              <a:rPr lang="en-US">
                <a:solidFill>
                  <a:schemeClr val="tx1">
                    <a:lumMod val="50000"/>
                    <a:lumOff val="50000"/>
                  </a:schemeClr>
                </a:solidFill>
              </a:rPr>
              <a:t>Child also has reduced muscle tone, and hypermobile, loose ligaments</a:t>
            </a:r>
          </a:p>
          <a:p>
            <a:endParaRPr lang="en-US">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9B84F02E-A532-48BA-8418-F680C146347E}" type="slidenum">
              <a:rPr lang="en-US" smtClean="0"/>
              <a:t>51</a:t>
            </a:fld>
            <a:endParaRPr lang="en-US"/>
          </a:p>
        </p:txBody>
      </p:sp>
    </p:spTree>
    <p:extLst>
      <p:ext uri="{BB962C8B-B14F-4D97-AF65-F5344CB8AC3E}">
        <p14:creationId xmlns:p14="http://schemas.microsoft.com/office/powerpoint/2010/main" val="3520769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t>Conventional Restraint</a:t>
            </a:r>
            <a:br>
              <a:rPr lang="en-US"/>
            </a:br>
            <a:endParaRPr lang="en-US">
              <a:solidFill>
                <a:srgbClr val="FF0000"/>
              </a:solidFill>
            </a:endParaRPr>
          </a:p>
        </p:txBody>
      </p:sp>
      <p:sp>
        <p:nvSpPr>
          <p:cNvPr id="5" name="Slide Number Placeholder 4"/>
          <p:cNvSpPr>
            <a:spLocks noGrp="1"/>
          </p:cNvSpPr>
          <p:nvPr>
            <p:ph type="sldNum" sz="quarter" idx="12"/>
          </p:nvPr>
        </p:nvSpPr>
        <p:spPr/>
        <p:txBody>
          <a:bodyPr/>
          <a:lstStyle/>
          <a:p>
            <a:fld id="{9B84F02E-A532-48BA-8418-F680C146347E}" type="slidenum">
              <a:rPr lang="en-US" smtClean="0"/>
              <a:t>52</a:t>
            </a:fld>
            <a:endParaRPr lang="en-US"/>
          </a:p>
        </p:txBody>
      </p:sp>
      <p:sp>
        <p:nvSpPr>
          <p:cNvPr id="11" name="Content Placeholder 10"/>
          <p:cNvSpPr>
            <a:spLocks noGrp="1"/>
          </p:cNvSpPr>
          <p:nvPr>
            <p:ph sz="half" idx="1"/>
          </p:nvPr>
        </p:nvSpPr>
        <p:spPr>
          <a:xfrm>
            <a:off x="461962" y="2530475"/>
            <a:ext cx="4205415" cy="4267200"/>
          </a:xfrm>
        </p:spPr>
        <p:txBody>
          <a:bodyPr/>
          <a:lstStyle/>
          <a:p>
            <a:r>
              <a:rPr lang="en-US" sz="2400">
                <a:solidFill>
                  <a:schemeClr val="tx1">
                    <a:lumMod val="50000"/>
                    <a:lumOff val="50000"/>
                  </a:schemeClr>
                </a:solidFill>
              </a:rPr>
              <a:t>Conventional rear-facing car seat</a:t>
            </a:r>
          </a:p>
          <a:p>
            <a:pPr marL="0" indent="0">
              <a:buNone/>
            </a:pP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814" y="1647825"/>
            <a:ext cx="4024185" cy="3219348"/>
          </a:xfrm>
          <a:prstGeom prst="rect">
            <a:avLst/>
          </a:prstGeom>
          <a:ln>
            <a:solidFill>
              <a:schemeClr val="tx1"/>
            </a:solidFill>
          </a:ln>
        </p:spPr>
      </p:pic>
      <p:sp>
        <p:nvSpPr>
          <p:cNvPr id="4" name="TextBox 3"/>
          <p:cNvSpPr txBox="1"/>
          <p:nvPr/>
        </p:nvSpPr>
        <p:spPr>
          <a:xfrm>
            <a:off x="5638800" y="5097360"/>
            <a:ext cx="2458878" cy="276999"/>
          </a:xfrm>
          <a:prstGeom prst="rect">
            <a:avLst/>
          </a:prstGeom>
          <a:noFill/>
        </p:spPr>
        <p:txBody>
          <a:bodyPr wrap="none" rtlCol="0">
            <a:spAutoFit/>
          </a:bodyPr>
          <a:lstStyle/>
          <a:p>
            <a:r>
              <a:rPr lang="en-US" sz="1200">
                <a:solidFill>
                  <a:schemeClr val="tx1">
                    <a:lumMod val="50000"/>
                    <a:lumOff val="50000"/>
                  </a:schemeClr>
                </a:solidFill>
              </a:rPr>
              <a:t>Source: Automotive Safety Program</a:t>
            </a:r>
          </a:p>
        </p:txBody>
      </p:sp>
    </p:spTree>
    <p:extLst>
      <p:ext uri="{BB962C8B-B14F-4D97-AF65-F5344CB8AC3E}">
        <p14:creationId xmlns:p14="http://schemas.microsoft.com/office/powerpoint/2010/main" val="35432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r>
              <a:rPr lang="en-US"/>
              <a:t>Next steps and resources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53</a:t>
            </a:fld>
            <a:endParaRPr lang="en-US"/>
          </a:p>
        </p:txBody>
      </p:sp>
    </p:spTree>
    <p:extLst>
      <p:ext uri="{BB962C8B-B14F-4D97-AF65-F5344CB8AC3E}">
        <p14:creationId xmlns:p14="http://schemas.microsoft.com/office/powerpoint/2010/main" val="4169991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 Steps</a:t>
            </a:r>
          </a:p>
        </p:txBody>
      </p:sp>
      <p:sp>
        <p:nvSpPr>
          <p:cNvPr id="3" name="Content Placeholder 2"/>
          <p:cNvSpPr>
            <a:spLocks noGrp="1"/>
          </p:cNvSpPr>
          <p:nvPr>
            <p:ph idx="1"/>
          </p:nvPr>
        </p:nvSpPr>
        <p:spPr>
          <a:xfrm>
            <a:off x="1371600" y="1600200"/>
            <a:ext cx="7315199" cy="4525963"/>
          </a:xfrm>
        </p:spPr>
        <p:txBody>
          <a:bodyPr/>
          <a:lstStyle/>
          <a:p>
            <a:r>
              <a:rPr lang="en-US">
                <a:solidFill>
                  <a:schemeClr val="tx1">
                    <a:lumMod val="50000"/>
                    <a:lumOff val="50000"/>
                  </a:schemeClr>
                </a:solidFill>
              </a:rPr>
              <a:t>Identify child passenger safety services in your facility and community</a:t>
            </a:r>
          </a:p>
          <a:p>
            <a:r>
              <a:rPr lang="en-US">
                <a:solidFill>
                  <a:schemeClr val="tx1">
                    <a:lumMod val="50000"/>
                    <a:lumOff val="50000"/>
                  </a:schemeClr>
                </a:solidFill>
              </a:rPr>
              <a:t>Review your facility discharge policies and protocols</a:t>
            </a:r>
          </a:p>
          <a:p>
            <a:r>
              <a:rPr lang="en-US">
                <a:solidFill>
                  <a:schemeClr val="tx1">
                    <a:lumMod val="50000"/>
                    <a:lumOff val="50000"/>
                  </a:schemeClr>
                </a:solidFill>
              </a:rPr>
              <a:t>Identify in-house and local child passenger safety technicians (CPSTs)</a:t>
            </a:r>
          </a:p>
          <a:p>
            <a:r>
              <a:rPr lang="en-US">
                <a:solidFill>
                  <a:schemeClr val="tx1">
                    <a:lumMod val="50000"/>
                    <a:lumOff val="50000"/>
                  </a:schemeClr>
                </a:solidFill>
              </a:rPr>
              <a:t>Identify those CPSTs who have taken the Safe Travel for All Children course</a:t>
            </a:r>
          </a:p>
          <a:p>
            <a:r>
              <a:rPr lang="en-US">
                <a:solidFill>
                  <a:schemeClr val="tx1">
                    <a:lumMod val="50000"/>
                    <a:lumOff val="50000"/>
                  </a:schemeClr>
                </a:solidFill>
              </a:rPr>
              <a:t>Identify individuals to want to become CPSTs and attend the NHTSA CPST training course</a:t>
            </a:r>
          </a:p>
        </p:txBody>
      </p:sp>
      <p:sp>
        <p:nvSpPr>
          <p:cNvPr id="4" name="Slide Number Placeholder 3"/>
          <p:cNvSpPr>
            <a:spLocks noGrp="1"/>
          </p:cNvSpPr>
          <p:nvPr>
            <p:ph type="sldNum" sz="quarter" idx="12"/>
          </p:nvPr>
        </p:nvSpPr>
        <p:spPr/>
        <p:txBody>
          <a:bodyPr/>
          <a:lstStyle/>
          <a:p>
            <a:fld id="{3A7B9F9F-9C84-43A4-A70F-C0C4DFF00504}" type="slidenum">
              <a:rPr lang="en-US" smtClean="0"/>
              <a:pPr/>
              <a:t>54</a:t>
            </a:fld>
            <a:endParaRPr lang="en-US"/>
          </a:p>
        </p:txBody>
      </p:sp>
    </p:spTree>
    <p:extLst>
      <p:ext uri="{BB962C8B-B14F-4D97-AF65-F5344CB8AC3E}">
        <p14:creationId xmlns:p14="http://schemas.microsoft.com/office/powerpoint/2010/main" val="307202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Hospital Discharge Recommendations</a:t>
            </a:r>
          </a:p>
        </p:txBody>
      </p:sp>
      <p:sp>
        <p:nvSpPr>
          <p:cNvPr id="7" name="Content Placeholder 6"/>
          <p:cNvSpPr>
            <a:spLocks noGrp="1"/>
          </p:cNvSpPr>
          <p:nvPr>
            <p:ph sz="half" idx="2"/>
          </p:nvPr>
        </p:nvSpPr>
        <p:spPr>
          <a:xfrm>
            <a:off x="4505972" y="1600200"/>
            <a:ext cx="4343400" cy="3657600"/>
          </a:xfrm>
        </p:spPr>
        <p:txBody>
          <a:bodyPr/>
          <a:lstStyle/>
          <a:p>
            <a:r>
              <a:rPr lang="en-US" sz="2400">
                <a:solidFill>
                  <a:schemeClr val="tx1">
                    <a:lumMod val="50000"/>
                    <a:lumOff val="50000"/>
                  </a:schemeClr>
                </a:solidFill>
              </a:rPr>
              <a:t>Comprehensive hospital discharge policy and protocol necessary to ensure safe travel</a:t>
            </a:r>
          </a:p>
          <a:p>
            <a:r>
              <a:rPr lang="en-US" sz="2400">
                <a:solidFill>
                  <a:schemeClr val="tx1">
                    <a:lumMod val="50000"/>
                    <a:lumOff val="50000"/>
                  </a:schemeClr>
                </a:solidFill>
              </a:rPr>
              <a:t>Recommendations from Expert Working Group:</a:t>
            </a:r>
          </a:p>
          <a:p>
            <a:r>
              <a:rPr lang="en-US" sz="2400">
                <a:hlinkClick r:id="rId3"/>
              </a:rPr>
              <a:t>nhtsa.gov/sites/nhtsa.dot.gov/files/documents/812106_hospitaldischrgerecsafetranschildren.pdf</a:t>
            </a:r>
            <a:endParaRPr lang="en-US" sz="2400"/>
          </a:p>
        </p:txBody>
      </p:sp>
      <p:sp>
        <p:nvSpPr>
          <p:cNvPr id="4" name="Slide Number Placeholder 3"/>
          <p:cNvSpPr>
            <a:spLocks noGrp="1"/>
          </p:cNvSpPr>
          <p:nvPr>
            <p:ph type="sldNum" sz="quarter" idx="12"/>
          </p:nvPr>
        </p:nvSpPr>
        <p:spPr/>
        <p:txBody>
          <a:bodyPr/>
          <a:lstStyle/>
          <a:p>
            <a:fld id="{3A7B9F9F-9C84-43A4-A70F-C0C4DFF00504}" type="slidenum">
              <a:rPr lang="en-US" smtClean="0"/>
              <a:pPr/>
              <a:t>55</a:t>
            </a:fld>
            <a:endParaRPr lang="en-US"/>
          </a:p>
        </p:txBody>
      </p:sp>
      <p:pic>
        <p:nvPicPr>
          <p:cNvPr id="11" name="Content Placeholder 10"/>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745626" y="1127265"/>
            <a:ext cx="3380581" cy="4374870"/>
          </a:xfrm>
          <a:ln w="38100">
            <a:solidFill>
              <a:srgbClr val="002060"/>
            </a:solidFill>
          </a:ln>
        </p:spPr>
      </p:pic>
      <p:sp>
        <p:nvSpPr>
          <p:cNvPr id="3" name="TextBox 2"/>
          <p:cNvSpPr txBox="1"/>
          <p:nvPr/>
        </p:nvSpPr>
        <p:spPr>
          <a:xfrm>
            <a:off x="8021" y="5543579"/>
            <a:ext cx="4908780" cy="338554"/>
          </a:xfrm>
          <a:prstGeom prst="rect">
            <a:avLst/>
          </a:prstGeom>
          <a:noFill/>
        </p:spPr>
        <p:txBody>
          <a:bodyPr wrap="none" rtlCol="0">
            <a:spAutoFit/>
          </a:bodyPr>
          <a:lstStyle/>
          <a:p>
            <a:pPr algn="ctr"/>
            <a:r>
              <a:rPr lang="en-US" sz="1600">
                <a:solidFill>
                  <a:schemeClr val="tx1">
                    <a:lumMod val="50000"/>
                    <a:lumOff val="50000"/>
                  </a:schemeClr>
                </a:solidFill>
              </a:rPr>
              <a:t>Discharge checklist from Children’s Hospital Association</a:t>
            </a:r>
          </a:p>
        </p:txBody>
      </p:sp>
    </p:spTree>
    <p:extLst>
      <p:ext uri="{BB962C8B-B14F-4D97-AF65-F5344CB8AC3E}">
        <p14:creationId xmlns:p14="http://schemas.microsoft.com/office/powerpoint/2010/main" val="3014793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kern="0">
                <a:ea typeface="+mn-ea"/>
                <a:cs typeface="+mn-cs"/>
              </a:rPr>
              <a:t>Become a Tech/Find a Tech/Find a Course</a:t>
            </a:r>
          </a:p>
        </p:txBody>
      </p:sp>
      <p:pic>
        <p:nvPicPr>
          <p:cNvPr id="10" name="Content Placeholder 9"/>
          <p:cNvPicPr>
            <a:picLocks noGrp="1" noChangeAspect="1"/>
          </p:cNvPicPr>
          <p:nvPr>
            <p:ph idx="1"/>
          </p:nvPr>
        </p:nvPicPr>
        <p:blipFill rotWithShape="1">
          <a:blip r:embed="rId3"/>
          <a:srcRect l="20454" t="6060" r="17045" b="5051"/>
          <a:stretch/>
        </p:blipFill>
        <p:spPr>
          <a:xfrm>
            <a:off x="609600" y="1600200"/>
            <a:ext cx="5257800" cy="4206240"/>
          </a:xfrm>
          <a:prstGeom prst="rect">
            <a:avLst/>
          </a:prstGeom>
          <a:ln w="19050">
            <a:solidFill>
              <a:srgbClr val="4D616C"/>
            </a:solidFill>
          </a:ln>
        </p:spPr>
      </p:pic>
      <p:sp>
        <p:nvSpPr>
          <p:cNvPr id="4" name="Slide Number Placeholder 3"/>
          <p:cNvSpPr>
            <a:spLocks noGrp="1"/>
          </p:cNvSpPr>
          <p:nvPr>
            <p:ph type="sldNum" sz="quarter" idx="12"/>
          </p:nvPr>
        </p:nvSpPr>
        <p:spPr/>
        <p:txBody>
          <a:bodyPr/>
          <a:lstStyle/>
          <a:p>
            <a:fld id="{3A7B9F9F-9C84-43A4-A70F-C0C4DFF00504}" type="slidenum">
              <a:rPr lang="en-US" smtClean="0"/>
              <a:pPr/>
              <a:t>56</a:t>
            </a:fld>
            <a:endParaRPr lang="en-US"/>
          </a:p>
        </p:txBody>
      </p:sp>
      <p:sp>
        <p:nvSpPr>
          <p:cNvPr id="2" name="TextBox 1"/>
          <p:cNvSpPr txBox="1"/>
          <p:nvPr/>
        </p:nvSpPr>
        <p:spPr>
          <a:xfrm>
            <a:off x="6019800" y="1371600"/>
            <a:ext cx="2894762" cy="7571303"/>
          </a:xfrm>
          <a:prstGeom prst="rect">
            <a:avLst/>
          </a:prstGeom>
          <a:noFill/>
        </p:spPr>
        <p:txBody>
          <a:bodyPr wrap="square" rtlCol="0">
            <a:spAutoFit/>
          </a:bodyPr>
          <a:lstStyle/>
          <a:p>
            <a:pPr marL="285750" indent="-285750">
              <a:buClr>
                <a:srgbClr val="92D050"/>
              </a:buClr>
              <a:buFont typeface="Arial" panose="020B0604020202020204" pitchFamily="34" charset="0"/>
              <a:buChar char="•"/>
            </a:pPr>
            <a:r>
              <a:rPr lang="en-US">
                <a:hlinkClick r:id="rId4"/>
              </a:rPr>
              <a:t>cert.safekids.org</a:t>
            </a:r>
            <a:endParaRPr lang="en-US"/>
          </a:p>
          <a:p>
            <a:pPr marL="285750" indent="-285750">
              <a:buClr>
                <a:srgbClr val="92D050"/>
              </a:buClr>
              <a:buFont typeface="Arial" panose="020B0604020202020204" pitchFamily="34" charset="0"/>
              <a:buChar char="•"/>
            </a:pPr>
            <a:r>
              <a:rPr lang="en-US">
                <a:solidFill>
                  <a:schemeClr val="tx1">
                    <a:lumMod val="50000"/>
                    <a:lumOff val="50000"/>
                  </a:schemeClr>
                </a:solidFill>
              </a:rPr>
              <a:t>Information about becoming a child passenger safety technician, finding trainings and technicians in your area</a:t>
            </a:r>
          </a:p>
          <a:p>
            <a:pPr marL="285750" indent="-285750">
              <a:buClr>
                <a:srgbClr val="92D050"/>
              </a:buClr>
              <a:buFont typeface="Arial" panose="020B0604020202020204" pitchFamily="34" charset="0"/>
              <a:buChar char="•"/>
            </a:pPr>
            <a:r>
              <a:rPr lang="en-US">
                <a:solidFill>
                  <a:schemeClr val="tx1">
                    <a:lumMod val="50000"/>
                    <a:lumOff val="50000"/>
                  </a:schemeClr>
                </a:solidFill>
              </a:rPr>
              <a:t>In the Find a Tech - Extra Training drop down box – click ‘Special Needs’ to find child passenger safety technicians who have taken the “Safe Travel for All Children- Transporting Children with Special Health Care Needs”</a:t>
            </a:r>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195917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AAP Car Seats: Product Listing for 2023</a:t>
            </a:r>
            <a:endParaRPr lang="en-US" kern="0">
              <a:ea typeface="+mn-ea"/>
              <a:cs typeface="+mn-cs"/>
            </a:endParaRPr>
          </a:p>
        </p:txBody>
      </p:sp>
      <p:sp>
        <p:nvSpPr>
          <p:cNvPr id="4" name="Slide Number Placeholder 3"/>
          <p:cNvSpPr>
            <a:spLocks noGrp="1"/>
          </p:cNvSpPr>
          <p:nvPr>
            <p:ph type="sldNum" sz="quarter" idx="12"/>
          </p:nvPr>
        </p:nvSpPr>
        <p:spPr/>
        <p:txBody>
          <a:bodyPr/>
          <a:lstStyle/>
          <a:p>
            <a:fld id="{3A7B9F9F-9C84-43A4-A70F-C0C4DFF00504}" type="slidenum">
              <a:rPr lang="en-US" smtClean="0"/>
              <a:pPr/>
              <a:t>57</a:t>
            </a:fld>
            <a:endParaRPr lang="en-US"/>
          </a:p>
        </p:txBody>
      </p:sp>
      <p:sp>
        <p:nvSpPr>
          <p:cNvPr id="5" name="Content Placeholder 4">
            <a:extLst>
              <a:ext uri="{FF2B5EF4-FFF2-40B4-BE49-F238E27FC236}">
                <a16:creationId xmlns:a16="http://schemas.microsoft.com/office/drawing/2014/main" id="{618FCF11-834D-4C21-9530-84A03FC056FA}"/>
              </a:ext>
            </a:extLst>
          </p:cNvPr>
          <p:cNvSpPr>
            <a:spLocks noGrp="1"/>
          </p:cNvSpPr>
          <p:nvPr>
            <p:ph idx="1"/>
          </p:nvPr>
        </p:nvSpPr>
        <p:spPr/>
        <p:txBody>
          <a:bodyPr>
            <a:normAutofit fontScale="85000" lnSpcReduction="20000"/>
          </a:bodyPr>
          <a:lstStyle/>
          <a:p>
            <a:pPr marL="457200" indent="-457200">
              <a:lnSpc>
                <a:spcPct val="120000"/>
              </a:lnSpc>
              <a:spcBef>
                <a:spcPts val="0"/>
              </a:spcBef>
              <a:buClr>
                <a:srgbClr val="92D050"/>
              </a:buClr>
              <a:buFont typeface="Arial" panose="020B0604020202020204" pitchFamily="34" charset="0"/>
              <a:buChar char="•"/>
            </a:pPr>
            <a:r>
              <a:rPr lang="en-US" sz="2600">
                <a:solidFill>
                  <a:schemeClr val="tx1">
                    <a:lumMod val="50000"/>
                    <a:lumOff val="50000"/>
                  </a:schemeClr>
                </a:solidFill>
              </a:rPr>
              <a:t>Conventional Car Seats - English and Spanish</a:t>
            </a:r>
          </a:p>
          <a:p>
            <a:pPr marL="457200" indent="-457200">
              <a:lnSpc>
                <a:spcPct val="120000"/>
              </a:lnSpc>
              <a:spcBef>
                <a:spcPts val="0"/>
              </a:spcBef>
              <a:buClr>
                <a:srgbClr val="92D050"/>
              </a:buClr>
              <a:buFont typeface="Arial" panose="020B0604020202020204" pitchFamily="34" charset="0"/>
              <a:buChar char="•"/>
            </a:pPr>
            <a:r>
              <a:rPr lang="en-US" sz="2600">
                <a:solidFill>
                  <a:schemeClr val="tx1">
                    <a:lumMod val="50000"/>
                    <a:lumOff val="50000"/>
                  </a:schemeClr>
                </a:solidFill>
              </a:rPr>
              <a:t>Rear-Facing Only, Convertible, All-in-One, Combination, Booster</a:t>
            </a:r>
          </a:p>
          <a:p>
            <a:pPr marL="1371600" lvl="2" indent="-457200">
              <a:lnSpc>
                <a:spcPct val="120000"/>
              </a:lnSpc>
              <a:spcBef>
                <a:spcPts val="0"/>
              </a:spcBef>
              <a:buClr>
                <a:srgbClr val="FF0000"/>
              </a:buClr>
            </a:pPr>
            <a:r>
              <a:rPr lang="en-US" sz="2600">
                <a:solidFill>
                  <a:schemeClr val="tx1">
                    <a:lumMod val="50000"/>
                    <a:lumOff val="50000"/>
                  </a:schemeClr>
                </a:solidFill>
              </a:rPr>
              <a:t>Price Ranges</a:t>
            </a:r>
          </a:p>
          <a:p>
            <a:pPr marL="1371600" lvl="2" indent="-457200">
              <a:lnSpc>
                <a:spcPct val="120000"/>
              </a:lnSpc>
              <a:spcBef>
                <a:spcPts val="0"/>
              </a:spcBef>
              <a:buClr>
                <a:srgbClr val="FF0000"/>
              </a:buClr>
            </a:pPr>
            <a:r>
              <a:rPr lang="en-US" sz="2600">
                <a:solidFill>
                  <a:schemeClr val="tx1">
                    <a:lumMod val="50000"/>
                    <a:lumOff val="50000"/>
                  </a:schemeClr>
                </a:solidFill>
              </a:rPr>
              <a:t>Rear-Facing Weight Limits and Height Limits</a:t>
            </a:r>
          </a:p>
          <a:p>
            <a:pPr marL="1371600" lvl="2" indent="-457200">
              <a:lnSpc>
                <a:spcPct val="120000"/>
              </a:lnSpc>
              <a:spcBef>
                <a:spcPts val="0"/>
              </a:spcBef>
              <a:buClr>
                <a:srgbClr val="FF0000"/>
              </a:buClr>
            </a:pPr>
            <a:r>
              <a:rPr lang="en-US" sz="2600">
                <a:solidFill>
                  <a:schemeClr val="tx1">
                    <a:lumMod val="50000"/>
                    <a:lumOff val="50000"/>
                  </a:schemeClr>
                </a:solidFill>
              </a:rPr>
              <a:t>Forward-Facing Weight Limits, Height Limits, and Age Limits</a:t>
            </a:r>
          </a:p>
          <a:p>
            <a:pPr marL="1371600" lvl="2" indent="-457200">
              <a:lnSpc>
                <a:spcPct val="120000"/>
              </a:lnSpc>
              <a:spcBef>
                <a:spcPts val="0"/>
              </a:spcBef>
              <a:buClr>
                <a:srgbClr val="FF0000"/>
              </a:buClr>
            </a:pPr>
            <a:r>
              <a:rPr lang="en-US" sz="2600">
                <a:solidFill>
                  <a:schemeClr val="tx1">
                    <a:lumMod val="50000"/>
                    <a:lumOff val="50000"/>
                  </a:schemeClr>
                </a:solidFill>
              </a:rPr>
              <a:t>Booster Weight Limits, Height Limits, and Age Limits</a:t>
            </a:r>
          </a:p>
          <a:p>
            <a:pPr marL="1371600" lvl="2" indent="-457200">
              <a:lnSpc>
                <a:spcPct val="120000"/>
              </a:lnSpc>
              <a:spcBef>
                <a:spcPts val="0"/>
              </a:spcBef>
              <a:buClr>
                <a:srgbClr val="FF0000"/>
              </a:buClr>
            </a:pPr>
            <a:r>
              <a:rPr lang="en-US" sz="2600">
                <a:solidFill>
                  <a:schemeClr val="tx1">
                    <a:lumMod val="50000"/>
                    <a:lumOff val="50000"/>
                  </a:schemeClr>
                </a:solidFill>
              </a:rPr>
              <a:t>Recline Options in Forward-Facing</a:t>
            </a:r>
          </a:p>
          <a:p>
            <a:pPr marL="1371600" lvl="2" indent="-457200">
              <a:lnSpc>
                <a:spcPct val="120000"/>
              </a:lnSpc>
              <a:spcBef>
                <a:spcPts val="0"/>
              </a:spcBef>
              <a:buClr>
                <a:srgbClr val="FF0000"/>
              </a:buClr>
            </a:pPr>
            <a:r>
              <a:rPr lang="en-US" sz="2600">
                <a:solidFill>
                  <a:schemeClr val="tx1">
                    <a:lumMod val="50000"/>
                    <a:lumOff val="50000"/>
                  </a:schemeClr>
                </a:solidFill>
              </a:rPr>
              <a:t>Travel Vests</a:t>
            </a:r>
          </a:p>
          <a:p>
            <a:pPr marL="457200" indent="-457200">
              <a:lnSpc>
                <a:spcPct val="120000"/>
              </a:lnSpc>
              <a:spcBef>
                <a:spcPts val="0"/>
              </a:spcBef>
              <a:buClr>
                <a:srgbClr val="92D050"/>
              </a:buClr>
              <a:buFont typeface="Arial" panose="020B0604020202020204" pitchFamily="34" charset="0"/>
              <a:buChar char="•"/>
            </a:pPr>
            <a:r>
              <a:rPr lang="en-US" sz="2600">
                <a:solidFill>
                  <a:schemeClr val="tx1"/>
                </a:solidFill>
                <a:hlinkClick r:id="rId3"/>
              </a:rPr>
              <a:t>healthychildren.org/English/safety-prevention/on-the-go/pages/Car-Safety-Seats-Product-Listing.aspx</a:t>
            </a:r>
            <a:endParaRPr lang="en-US" sz="2600">
              <a:solidFill>
                <a:schemeClr val="tx1"/>
              </a:solidFill>
              <a:highlight>
                <a:srgbClr val="FFFF00"/>
              </a:highlight>
            </a:endParaRPr>
          </a:p>
          <a:p>
            <a:endParaRPr lang="en-US"/>
          </a:p>
        </p:txBody>
      </p:sp>
    </p:spTree>
    <p:extLst>
      <p:ext uri="{BB962C8B-B14F-4D97-AF65-F5344CB8AC3E}">
        <p14:creationId xmlns:p14="http://schemas.microsoft.com/office/powerpoint/2010/main" val="3509848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kern="0">
                <a:ea typeface="+mn-ea"/>
                <a:cs typeface="+mn-cs"/>
              </a:rPr>
              <a:t>National Center for The Safe Transportation of Children with Special Health Care Needs</a:t>
            </a:r>
            <a:br>
              <a:rPr lang="en-US" kern="0">
                <a:solidFill>
                  <a:srgbClr val="0070C0"/>
                </a:solidFill>
                <a:ea typeface="+mn-ea"/>
                <a:cs typeface="+mn-cs"/>
              </a:rPr>
            </a:br>
            <a:br>
              <a:rPr lang="en-US" kern="0">
                <a:solidFill>
                  <a:srgbClr val="0070C0"/>
                </a:solidFill>
                <a:ea typeface="+mn-ea"/>
                <a:cs typeface="+mn-cs"/>
              </a:rPr>
            </a:br>
            <a:endParaRPr lang="en-US" kern="0">
              <a:solidFill>
                <a:srgbClr val="0070C0"/>
              </a:solidFill>
              <a:ea typeface="+mn-ea"/>
              <a:cs typeface="+mn-cs"/>
            </a:endParaRPr>
          </a:p>
        </p:txBody>
      </p:sp>
      <p:sp>
        <p:nvSpPr>
          <p:cNvPr id="7" name="Content Placeholder 6"/>
          <p:cNvSpPr>
            <a:spLocks noGrp="1"/>
          </p:cNvSpPr>
          <p:nvPr>
            <p:ph sz="half" idx="1"/>
          </p:nvPr>
        </p:nvSpPr>
        <p:spPr>
          <a:xfrm>
            <a:off x="228600" y="2289811"/>
            <a:ext cx="3733800" cy="3055623"/>
          </a:xfrm>
        </p:spPr>
        <p:txBody>
          <a:bodyPr>
            <a:noAutofit/>
          </a:bodyPr>
          <a:lstStyle/>
          <a:p>
            <a:r>
              <a:rPr lang="en-US" sz="2000">
                <a:solidFill>
                  <a:schemeClr val="tx1">
                    <a:lumMod val="50000"/>
                    <a:lumOff val="50000"/>
                  </a:schemeClr>
                </a:solidFill>
                <a:hlinkClick r:id="rId3" action="ppaction://hlinkfile"/>
              </a:rPr>
              <a:t>preventinjury.pediatrics.iu.edu</a:t>
            </a:r>
            <a:endParaRPr lang="en-US" sz="2000">
              <a:solidFill>
                <a:schemeClr val="tx1">
                  <a:lumMod val="50000"/>
                  <a:lumOff val="50000"/>
                </a:schemeClr>
              </a:solidFill>
            </a:endParaRPr>
          </a:p>
          <a:p>
            <a:r>
              <a:rPr lang="en-US" sz="2000">
                <a:solidFill>
                  <a:schemeClr val="tx1">
                    <a:lumMod val="50000"/>
                    <a:lumOff val="50000"/>
                  </a:schemeClr>
                </a:solidFill>
              </a:rPr>
              <a:t>Information on adaptive transportation:</a:t>
            </a:r>
          </a:p>
          <a:p>
            <a:pPr lvl="1"/>
            <a:r>
              <a:rPr lang="en-US" sz="2000">
                <a:solidFill>
                  <a:schemeClr val="tx1">
                    <a:lumMod val="50000"/>
                    <a:lumOff val="50000"/>
                  </a:schemeClr>
                </a:solidFill>
              </a:rPr>
              <a:t>Medical conditions</a:t>
            </a:r>
          </a:p>
          <a:p>
            <a:pPr lvl="1"/>
            <a:r>
              <a:rPr lang="en-US" sz="2000">
                <a:solidFill>
                  <a:schemeClr val="tx1">
                    <a:lumMod val="50000"/>
                    <a:lumOff val="50000"/>
                  </a:schemeClr>
                </a:solidFill>
              </a:rPr>
              <a:t>Restraint options</a:t>
            </a:r>
          </a:p>
          <a:p>
            <a:pPr lvl="1"/>
            <a:r>
              <a:rPr lang="en-US" sz="2000">
                <a:solidFill>
                  <a:schemeClr val="tx1">
                    <a:lumMod val="50000"/>
                    <a:lumOff val="50000"/>
                  </a:schemeClr>
                </a:solidFill>
              </a:rPr>
              <a:t>Trainings</a:t>
            </a:r>
          </a:p>
          <a:p>
            <a:pPr lvl="1"/>
            <a:r>
              <a:rPr lang="en-US" sz="2000">
                <a:solidFill>
                  <a:schemeClr val="tx1">
                    <a:lumMod val="50000"/>
                    <a:lumOff val="50000"/>
                  </a:schemeClr>
                </a:solidFill>
              </a:rPr>
              <a:t>Research</a:t>
            </a:r>
          </a:p>
          <a:p>
            <a:pPr lvl="1"/>
            <a:r>
              <a:rPr lang="en-US" sz="2000">
                <a:solidFill>
                  <a:schemeClr val="tx1">
                    <a:lumMod val="50000"/>
                    <a:lumOff val="50000"/>
                  </a:schemeClr>
                </a:solidFill>
              </a:rPr>
              <a:t>Brochures</a:t>
            </a:r>
          </a:p>
          <a:p>
            <a:r>
              <a:rPr lang="en-US" sz="2000">
                <a:solidFill>
                  <a:schemeClr val="tx1">
                    <a:lumMod val="50000"/>
                    <a:lumOff val="50000"/>
                  </a:schemeClr>
                </a:solidFill>
              </a:rPr>
              <a:t>1-800-755-0912</a:t>
            </a:r>
          </a:p>
        </p:txBody>
      </p:sp>
      <p:sp>
        <p:nvSpPr>
          <p:cNvPr id="4" name="Slide Number Placeholder 3"/>
          <p:cNvSpPr>
            <a:spLocks noGrp="1"/>
          </p:cNvSpPr>
          <p:nvPr>
            <p:ph type="sldNum" sz="quarter" idx="12"/>
          </p:nvPr>
        </p:nvSpPr>
        <p:spPr/>
        <p:txBody>
          <a:bodyPr/>
          <a:lstStyle/>
          <a:p>
            <a:fld id="{3A7B9F9F-9C84-43A4-A70F-C0C4DFF00504}" type="slidenum">
              <a:rPr lang="en-US" smtClean="0"/>
              <a:pPr/>
              <a:t>58</a:t>
            </a:fld>
            <a:endParaRPr lang="en-US"/>
          </a:p>
        </p:txBody>
      </p:sp>
      <p:pic>
        <p:nvPicPr>
          <p:cNvPr id="10" name="Content Placeholder 4">
            <a:extLst>
              <a:ext uri="{FF2B5EF4-FFF2-40B4-BE49-F238E27FC236}">
                <a16:creationId xmlns:a16="http://schemas.microsoft.com/office/drawing/2014/main" id="{66DE9AD8-D321-4D6B-A5FD-33CEFFC811F1}"/>
              </a:ext>
            </a:extLst>
          </p:cNvPr>
          <p:cNvPicPr>
            <a:picLocks noGrp="1" noChangeAspect="1"/>
          </p:cNvPicPr>
          <p:nvPr>
            <p:ph sz="half" idx="2"/>
          </p:nvPr>
        </p:nvPicPr>
        <p:blipFill rotWithShape="1">
          <a:blip r:embed="rId4"/>
          <a:srcRect l="1928" t="6081" r="57583" b="11655"/>
          <a:stretch/>
        </p:blipFill>
        <p:spPr bwMode="auto">
          <a:xfrm>
            <a:off x="4152900" y="2454275"/>
            <a:ext cx="4800600" cy="2743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5211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i="1"/>
              <a:t>Safe Travel for All Children: Transporting Children with Special Health Care Needs</a:t>
            </a:r>
          </a:p>
        </p:txBody>
      </p:sp>
      <p:sp>
        <p:nvSpPr>
          <p:cNvPr id="3" name="Content Placeholder 2"/>
          <p:cNvSpPr>
            <a:spLocks noGrp="1"/>
          </p:cNvSpPr>
          <p:nvPr>
            <p:ph sz="half" idx="1"/>
          </p:nvPr>
        </p:nvSpPr>
        <p:spPr>
          <a:xfrm>
            <a:off x="180975" y="1470026"/>
            <a:ext cx="4419600" cy="4191000"/>
          </a:xfrm>
        </p:spPr>
        <p:txBody>
          <a:bodyPr/>
          <a:lstStyle/>
          <a:p>
            <a:r>
              <a:rPr lang="en-US" sz="2400">
                <a:solidFill>
                  <a:schemeClr val="tx1">
                    <a:lumMod val="50000"/>
                    <a:lumOff val="50000"/>
                  </a:schemeClr>
                </a:solidFill>
              </a:rPr>
              <a:t>Enrichment course on adaptive transportation developed by the National Center</a:t>
            </a:r>
          </a:p>
          <a:p>
            <a:r>
              <a:rPr lang="en-US" sz="2400">
                <a:solidFill>
                  <a:schemeClr val="tx1">
                    <a:lumMod val="50000"/>
                    <a:lumOff val="50000"/>
                  </a:schemeClr>
                </a:solidFill>
              </a:rPr>
              <a:t>Two-day course</a:t>
            </a:r>
          </a:p>
          <a:p>
            <a:r>
              <a:rPr lang="en-US" sz="2400" b="1">
                <a:solidFill>
                  <a:schemeClr val="tx1">
                    <a:lumMod val="50000"/>
                    <a:lumOff val="50000"/>
                  </a:schemeClr>
                </a:solidFill>
              </a:rPr>
              <a:t>MUST</a:t>
            </a:r>
            <a:r>
              <a:rPr lang="en-US" sz="2400">
                <a:solidFill>
                  <a:schemeClr val="tx1">
                    <a:lumMod val="50000"/>
                    <a:lumOff val="50000"/>
                  </a:schemeClr>
                </a:solidFill>
              </a:rPr>
              <a:t> be a CPST to take course</a:t>
            </a:r>
          </a:p>
          <a:p>
            <a:r>
              <a:rPr lang="en-US" sz="2400">
                <a:solidFill>
                  <a:schemeClr val="tx1">
                    <a:lumMod val="50000"/>
                    <a:lumOff val="50000"/>
                  </a:schemeClr>
                </a:solidFill>
              </a:rPr>
              <a:t>Courses all over the United States and beyond</a:t>
            </a:r>
          </a:p>
          <a:p>
            <a:r>
              <a:rPr lang="en-US" sz="2400">
                <a:solidFill>
                  <a:schemeClr val="tx1">
                    <a:lumMod val="50000"/>
                    <a:lumOff val="50000"/>
                  </a:schemeClr>
                </a:solidFill>
              </a:rPr>
              <a:t>Listing of upcoming courses at </a:t>
            </a:r>
            <a:r>
              <a:rPr lang="en-US" sz="2400">
                <a:solidFill>
                  <a:schemeClr val="tx1">
                    <a:lumMod val="50000"/>
                    <a:lumOff val="50000"/>
                  </a:schemeClr>
                </a:solidFill>
                <a:hlinkClick r:id="rId3"/>
              </a:rPr>
              <a:t>preventinjury.pediatrics.iu.edu/training/safe-travel-for-all-children/</a:t>
            </a:r>
            <a:endParaRPr lang="en-US" sz="2400">
              <a:solidFill>
                <a:schemeClr val="tx1">
                  <a:lumMod val="50000"/>
                  <a:lumOff val="50000"/>
                </a:schemeClr>
              </a:solidFill>
            </a:endParaRPr>
          </a:p>
          <a:p>
            <a:endParaRPr lang="en-US" sz="2400">
              <a:solidFill>
                <a:schemeClr val="tx1">
                  <a:lumMod val="50000"/>
                  <a:lumOff val="50000"/>
                </a:schemeClr>
              </a:solidFill>
            </a:endParaRPr>
          </a:p>
          <a:p>
            <a:endParaRPr lang="en-US" sz="2400"/>
          </a:p>
          <a:p>
            <a:endParaRPr lang="en-US"/>
          </a:p>
        </p:txBody>
      </p:sp>
      <p:sp>
        <p:nvSpPr>
          <p:cNvPr id="4" name="Slide Number Placeholder 3"/>
          <p:cNvSpPr>
            <a:spLocks noGrp="1"/>
          </p:cNvSpPr>
          <p:nvPr>
            <p:ph type="sldNum" sz="quarter" idx="12"/>
          </p:nvPr>
        </p:nvSpPr>
        <p:spPr/>
        <p:txBody>
          <a:bodyPr/>
          <a:lstStyle/>
          <a:p>
            <a:fld id="{3A7B9F9F-9C84-43A4-A70F-C0C4DFF00504}" type="slidenum">
              <a:rPr lang="en-US" smtClean="0"/>
              <a:pPr/>
              <a:t>59</a:t>
            </a:fld>
            <a:endParaRPr lang="en-US"/>
          </a:p>
        </p:txBody>
      </p:sp>
      <p:pic>
        <p:nvPicPr>
          <p:cNvPr id="6" name="Picture 5"/>
          <p:cNvPicPr>
            <a:picLocks noChangeAspect="1"/>
          </p:cNvPicPr>
          <p:nvPr/>
        </p:nvPicPr>
        <p:blipFill rotWithShape="1">
          <a:blip r:embed="rId4"/>
          <a:srcRect t="7256" b="11111"/>
          <a:stretch/>
        </p:blipFill>
        <p:spPr>
          <a:xfrm>
            <a:off x="4572000" y="1752601"/>
            <a:ext cx="4350156" cy="3350664"/>
          </a:xfrm>
          <a:prstGeom prst="rect">
            <a:avLst/>
          </a:prstGeom>
        </p:spPr>
      </p:pic>
    </p:spTree>
    <p:extLst>
      <p:ext uri="{BB962C8B-B14F-4D97-AF65-F5344CB8AC3E}">
        <p14:creationId xmlns:p14="http://schemas.microsoft.com/office/powerpoint/2010/main" val="216039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lstStyle/>
          <a:p>
            <a:r>
              <a:rPr lang="en-US" dirty="0"/>
              <a:t>Multidisciplinary Team Approach</a:t>
            </a:r>
          </a:p>
        </p:txBody>
      </p:sp>
      <p:sp>
        <p:nvSpPr>
          <p:cNvPr id="3" name="Content Placeholder 2"/>
          <p:cNvSpPr>
            <a:spLocks noGrp="1"/>
          </p:cNvSpPr>
          <p:nvPr>
            <p:ph sz="half" idx="1"/>
          </p:nvPr>
        </p:nvSpPr>
        <p:spPr>
          <a:xfrm>
            <a:off x="5086350" y="1730656"/>
            <a:ext cx="4191000" cy="2726764"/>
          </a:xfrm>
        </p:spPr>
        <p:txBody>
          <a:bodyPr lIns="91440" tIns="45720" rIns="91440" bIns="45720" anchor="t"/>
          <a:lstStyle/>
          <a:p>
            <a:pPr marL="0" indent="0">
              <a:buNone/>
            </a:pPr>
            <a:r>
              <a:rPr lang="en-US" sz="2400" dirty="0">
                <a:solidFill>
                  <a:schemeClr val="tx1">
                    <a:lumMod val="50000"/>
                    <a:lumOff val="50000"/>
                  </a:schemeClr>
                </a:solidFill>
              </a:rPr>
              <a:t>Use a multidisciplinary approach to involve the family, child’s medical team, child passenger safety technicians, school staff, social workers, durable medical equipment vendors (DME), etc.</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 y="1417638"/>
            <a:ext cx="4470400" cy="3352800"/>
          </a:xfrm>
        </p:spPr>
      </p:pic>
      <p:sp>
        <p:nvSpPr>
          <p:cNvPr id="4" name="Slide Number Placeholder 3"/>
          <p:cNvSpPr>
            <a:spLocks noGrp="1"/>
          </p:cNvSpPr>
          <p:nvPr>
            <p:ph type="sldNum" sz="quarter" idx="12"/>
          </p:nvPr>
        </p:nvSpPr>
        <p:spPr/>
        <p:txBody>
          <a:bodyPr/>
          <a:lstStyle/>
          <a:p>
            <a:fld id="{3A7B9F9F-9C84-43A4-A70F-C0C4DFF00504}" type="slidenum">
              <a:rPr lang="en-US" smtClean="0"/>
              <a:pPr/>
              <a:t>6</a:t>
            </a:fld>
            <a:endParaRPr lang="en-US"/>
          </a:p>
        </p:txBody>
      </p:sp>
      <p:sp>
        <p:nvSpPr>
          <p:cNvPr id="5" name="Rectangle 4"/>
          <p:cNvSpPr/>
          <p:nvPr/>
        </p:nvSpPr>
        <p:spPr>
          <a:xfrm>
            <a:off x="457200" y="4963229"/>
            <a:ext cx="4648200" cy="954107"/>
          </a:xfrm>
          <a:prstGeom prst="rect">
            <a:avLst/>
          </a:prstGeom>
        </p:spPr>
        <p:txBody>
          <a:bodyPr wrap="square">
            <a:spAutoFit/>
          </a:bodyPr>
          <a:lstStyle/>
          <a:p>
            <a:pPr algn="ctr"/>
            <a:r>
              <a:rPr lang="en-US" sz="1600" b="1">
                <a:solidFill>
                  <a:schemeClr val="tx1">
                    <a:lumMod val="50000"/>
                    <a:lumOff val="50000"/>
                  </a:schemeClr>
                </a:solidFill>
              </a:rPr>
              <a:t>L-R: nurse, mother, baby, occupational therapist,</a:t>
            </a:r>
          </a:p>
          <a:p>
            <a:pPr algn="ctr"/>
            <a:r>
              <a:rPr lang="en-US" sz="1600" b="1">
                <a:solidFill>
                  <a:schemeClr val="tx1">
                    <a:lumMod val="50000"/>
                    <a:lumOff val="50000"/>
                  </a:schemeClr>
                </a:solidFill>
              </a:rPr>
              <a:t> and pediatrician</a:t>
            </a:r>
          </a:p>
          <a:p>
            <a:pPr algn="ctr"/>
            <a:r>
              <a:rPr lang="en-US" sz="1200">
                <a:solidFill>
                  <a:schemeClr val="tx1">
                    <a:lumMod val="50000"/>
                    <a:lumOff val="50000"/>
                  </a:schemeClr>
                </a:solidFill>
              </a:rPr>
              <a:t>Source: Automotive Safety Program</a:t>
            </a:r>
          </a:p>
          <a:p>
            <a:pPr algn="ctr"/>
            <a:endParaRPr lang="en-US" sz="1200"/>
          </a:p>
        </p:txBody>
      </p:sp>
    </p:spTree>
    <p:extLst>
      <p:ext uri="{BB962C8B-B14F-4D97-AF65-F5344CB8AC3E}">
        <p14:creationId xmlns:p14="http://schemas.microsoft.com/office/powerpoint/2010/main" val="3988161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National Center Brochures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60</a:t>
            </a:fld>
            <a:endParaRPr lang="en-US"/>
          </a:p>
        </p:txBody>
      </p:sp>
      <p:pic>
        <p:nvPicPr>
          <p:cNvPr id="5" name="Content Placeholder 4"/>
          <p:cNvPicPr>
            <a:picLocks noGrp="1" noChangeAspect="1"/>
          </p:cNvPicPr>
          <p:nvPr>
            <p:ph idx="4294967295"/>
          </p:nvPr>
        </p:nvPicPr>
        <p:blipFill rotWithShape="1">
          <a:blip r:embed="rId3"/>
          <a:srcRect r="668"/>
          <a:stretch/>
        </p:blipFill>
        <p:spPr>
          <a:xfrm>
            <a:off x="5791201" y="1283590"/>
            <a:ext cx="2362200" cy="4419600"/>
          </a:xfrm>
          <a:prstGeom prst="rect">
            <a:avLst/>
          </a:prstGeom>
          <a:ln>
            <a:solidFill>
              <a:schemeClr val="tx1"/>
            </a:solidFill>
          </a:ln>
        </p:spPr>
      </p:pic>
      <p:sp>
        <p:nvSpPr>
          <p:cNvPr id="6" name="Rectangle 5"/>
          <p:cNvSpPr/>
          <p:nvPr/>
        </p:nvSpPr>
        <p:spPr>
          <a:xfrm>
            <a:off x="304801" y="1905506"/>
            <a:ext cx="4648200" cy="3785652"/>
          </a:xfrm>
          <a:prstGeom prst="rect">
            <a:avLst/>
          </a:prstGeom>
        </p:spPr>
        <p:txBody>
          <a:bodyPr wrap="square">
            <a:spAutoFit/>
          </a:bodyPr>
          <a:lstStyle/>
          <a:p>
            <a:pPr marL="457200" lvl="0" indent="-457200" eaLnBrk="0" fontAlgn="base" hangingPunct="0">
              <a:spcBef>
                <a:spcPct val="0"/>
              </a:spcBef>
              <a:spcAft>
                <a:spcPct val="0"/>
              </a:spcAft>
              <a:buClr>
                <a:srgbClr val="92D050"/>
              </a:buClr>
              <a:buFont typeface="Arial" panose="020B0604020202020204" pitchFamily="34" charset="0"/>
              <a:buChar char="•"/>
              <a:defRPr/>
            </a:pPr>
            <a:r>
              <a:rPr lang="en-US" sz="2400">
                <a:solidFill>
                  <a:schemeClr val="tx1">
                    <a:lumMod val="50000"/>
                    <a:lumOff val="50000"/>
                  </a:schemeClr>
                </a:solidFill>
                <a:ea typeface="MS PGothic" panose="020B0600070205080204" pitchFamily="34" charset="-128"/>
                <a:cs typeface="Arial" pitchFamily="34" charset="0"/>
              </a:rPr>
              <a:t>Available on website - free to download and print</a:t>
            </a:r>
          </a:p>
          <a:p>
            <a:pPr marL="457200" lvl="0" indent="-457200" eaLnBrk="0" fontAlgn="base" hangingPunct="0">
              <a:spcBef>
                <a:spcPct val="0"/>
              </a:spcBef>
              <a:spcAft>
                <a:spcPct val="0"/>
              </a:spcAft>
              <a:buClr>
                <a:srgbClr val="92D050"/>
              </a:buClr>
              <a:buFont typeface="Arial" panose="020B0604020202020204" pitchFamily="34" charset="0"/>
              <a:buChar char="•"/>
              <a:defRPr/>
            </a:pPr>
            <a:r>
              <a:rPr lang="en-US" sz="2400">
                <a:solidFill>
                  <a:schemeClr val="tx1">
                    <a:lumMod val="50000"/>
                    <a:lumOff val="50000"/>
                  </a:schemeClr>
                </a:solidFill>
                <a:latin typeface="Calibri" panose="020F0502020204030204" pitchFamily="34" charset="0"/>
                <a:ea typeface="MS PGothic" panose="020B0600070205080204" pitchFamily="34" charset="-128"/>
                <a:cs typeface="Arial" pitchFamily="34" charset="0"/>
                <a:hlinkClick r:id="rId4"/>
              </a:rPr>
              <a:t>preventinjury.pediatrics.iu.edu/brochures/</a:t>
            </a:r>
            <a:endParaRPr lang="en-US" sz="2400">
              <a:solidFill>
                <a:schemeClr val="tx1">
                  <a:lumMod val="50000"/>
                  <a:lumOff val="50000"/>
                </a:schemeClr>
              </a:solidFill>
              <a:ea typeface="MS PGothic" panose="020B0600070205080204" pitchFamily="34" charset="-128"/>
              <a:cs typeface="Arial" pitchFamily="34" charset="0"/>
            </a:endParaRPr>
          </a:p>
          <a:p>
            <a:pPr marL="457200" lvl="0" indent="-457200" eaLnBrk="0" fontAlgn="base" hangingPunct="0">
              <a:spcBef>
                <a:spcPct val="0"/>
              </a:spcBef>
              <a:spcAft>
                <a:spcPct val="0"/>
              </a:spcAft>
              <a:buClr>
                <a:srgbClr val="92D050"/>
              </a:buClr>
              <a:buFont typeface="Arial" panose="020B0604020202020204" pitchFamily="34" charset="0"/>
              <a:buChar char="•"/>
              <a:defRPr/>
            </a:pPr>
            <a:r>
              <a:rPr lang="en-US" sz="2400">
                <a:solidFill>
                  <a:schemeClr val="tx1">
                    <a:lumMod val="50000"/>
                    <a:lumOff val="50000"/>
                  </a:schemeClr>
                </a:solidFill>
                <a:ea typeface="MS PGothic" panose="020B0600070205080204" pitchFamily="34" charset="-128"/>
                <a:cs typeface="Arial" pitchFamily="34" charset="0"/>
              </a:rPr>
              <a:t>Main National Center brochure opens into poster of adaptive restraints with information</a:t>
            </a:r>
          </a:p>
          <a:p>
            <a:pPr marL="457200" lvl="0" indent="-457200" eaLnBrk="0" fontAlgn="base" hangingPunct="0">
              <a:spcBef>
                <a:spcPct val="0"/>
              </a:spcBef>
              <a:spcAft>
                <a:spcPct val="0"/>
              </a:spcAft>
              <a:buClr>
                <a:srgbClr val="92D050"/>
              </a:buClr>
              <a:buFont typeface="Arial" panose="020B0604020202020204" pitchFamily="34" charset="0"/>
              <a:buChar char="•"/>
              <a:defRPr/>
            </a:pPr>
            <a:r>
              <a:rPr lang="en-US" sz="2400">
                <a:solidFill>
                  <a:schemeClr val="tx1">
                    <a:lumMod val="50000"/>
                    <a:lumOff val="50000"/>
                  </a:schemeClr>
                </a:solidFill>
                <a:ea typeface="MS PGothic" panose="020B0600070205080204" pitchFamily="34" charset="-128"/>
                <a:cs typeface="Arial" pitchFamily="34" charset="0"/>
              </a:rPr>
              <a:t>Diagnoses specific brochures related to transportation also available </a:t>
            </a:r>
          </a:p>
        </p:txBody>
      </p:sp>
    </p:spTree>
    <p:extLst>
      <p:ext uri="{BB962C8B-B14F-4D97-AF65-F5344CB8AC3E}">
        <p14:creationId xmlns:p14="http://schemas.microsoft.com/office/powerpoint/2010/main" val="3853569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7B9F9F-9C84-43A4-A70F-C0C4DFF00504}" type="slidenum">
              <a:rPr lang="en-US" smtClean="0"/>
              <a:pPr/>
              <a:t>61</a:t>
            </a:fld>
            <a:endParaRPr lang="en-US"/>
          </a:p>
        </p:txBody>
      </p:sp>
      <p:sp>
        <p:nvSpPr>
          <p:cNvPr id="7" name="TextBox 6">
            <a:extLst>
              <a:ext uri="{FF2B5EF4-FFF2-40B4-BE49-F238E27FC236}">
                <a16:creationId xmlns:a16="http://schemas.microsoft.com/office/drawing/2014/main" id="{6AEB98BB-249B-46A9-8865-EDC4E53E426D}"/>
              </a:ext>
            </a:extLst>
          </p:cNvPr>
          <p:cNvSpPr txBox="1"/>
          <p:nvPr/>
        </p:nvSpPr>
        <p:spPr>
          <a:xfrm>
            <a:off x="228600" y="464864"/>
            <a:ext cx="8763000" cy="707886"/>
          </a:xfrm>
          <a:prstGeom prst="rect">
            <a:avLst/>
          </a:prstGeom>
          <a:noFill/>
        </p:spPr>
        <p:txBody>
          <a:bodyPr wrap="square">
            <a:spAutoFit/>
          </a:bodyPr>
          <a:lstStyle/>
          <a:p>
            <a:pPr algn="ctr"/>
            <a:r>
              <a:rPr lang="en-US" sz="4000" b="1" kern="0">
                <a:solidFill>
                  <a:srgbClr val="0095DA"/>
                </a:solidFill>
                <a:ea typeface="+mn-ea"/>
                <a:cs typeface="+mn-cs"/>
              </a:rPr>
              <a:t>National Center Brochure</a:t>
            </a:r>
            <a:endParaRPr lang="en-US" sz="4000" b="1">
              <a:solidFill>
                <a:srgbClr val="0095DA"/>
              </a:solidFill>
            </a:endParaRPr>
          </a:p>
        </p:txBody>
      </p:sp>
      <p:pic>
        <p:nvPicPr>
          <p:cNvPr id="6" name="Picture 5" descr="Text&#10;&#10;Description automatically generated">
            <a:extLst>
              <a:ext uri="{FF2B5EF4-FFF2-40B4-BE49-F238E27FC236}">
                <a16:creationId xmlns:a16="http://schemas.microsoft.com/office/drawing/2014/main" id="{C68810F5-556D-4D2C-B09E-1E54FF20A362}"/>
              </a:ext>
            </a:extLst>
          </p:cNvPr>
          <p:cNvPicPr>
            <a:picLocks noChangeAspect="1"/>
          </p:cNvPicPr>
          <p:nvPr/>
        </p:nvPicPr>
        <p:blipFill rotWithShape="1">
          <a:blip r:embed="rId3"/>
          <a:srcRect l="1024" t="2522" r="1408" b="2998"/>
          <a:stretch/>
        </p:blipFill>
        <p:spPr>
          <a:xfrm>
            <a:off x="447446" y="1447800"/>
            <a:ext cx="8325307" cy="4206240"/>
          </a:xfrm>
          <a:prstGeom prst="rect">
            <a:avLst/>
          </a:prstGeom>
        </p:spPr>
      </p:pic>
    </p:spTree>
    <p:extLst>
      <p:ext uri="{BB962C8B-B14F-4D97-AF65-F5344CB8AC3E}">
        <p14:creationId xmlns:p14="http://schemas.microsoft.com/office/powerpoint/2010/main" val="4128878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62200"/>
            <a:ext cx="8229600" cy="1143000"/>
          </a:xfrm>
        </p:spPr>
        <p:txBody>
          <a:bodyPr/>
          <a:lstStyle/>
          <a:p>
            <a:r>
              <a:rPr lang="en-US"/>
              <a:t>Questions?</a:t>
            </a:r>
          </a:p>
        </p:txBody>
      </p:sp>
      <p:sp>
        <p:nvSpPr>
          <p:cNvPr id="2" name="Slide Number Placeholder 1"/>
          <p:cNvSpPr>
            <a:spLocks noGrp="1"/>
          </p:cNvSpPr>
          <p:nvPr>
            <p:ph type="sldNum" sz="quarter" idx="12"/>
          </p:nvPr>
        </p:nvSpPr>
        <p:spPr/>
        <p:txBody>
          <a:bodyPr/>
          <a:lstStyle/>
          <a:p>
            <a:fld id="{9B84F02E-A532-48BA-8418-F680C146347E}" type="slidenum">
              <a:rPr lang="en-US" smtClean="0"/>
              <a:t>62</a:t>
            </a:fld>
            <a:endParaRPr lang="en-US"/>
          </a:p>
        </p:txBody>
      </p:sp>
    </p:spTree>
    <p:extLst>
      <p:ext uri="{BB962C8B-B14F-4D97-AF65-F5344CB8AC3E}">
        <p14:creationId xmlns:p14="http://schemas.microsoft.com/office/powerpoint/2010/main" val="3026292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B84F02E-A532-48BA-8418-F680C146347E}" type="slidenum">
              <a:rPr lang="en-US" smtClean="0"/>
              <a:t>63</a:t>
            </a:fld>
            <a:endParaRPr lang="en-US"/>
          </a:p>
        </p:txBody>
      </p:sp>
      <p:sp>
        <p:nvSpPr>
          <p:cNvPr id="3" name="TextBox 2"/>
          <p:cNvSpPr txBox="1"/>
          <p:nvPr/>
        </p:nvSpPr>
        <p:spPr>
          <a:xfrm>
            <a:off x="968264" y="5715000"/>
            <a:ext cx="7849906" cy="369332"/>
          </a:xfrm>
          <a:prstGeom prst="rect">
            <a:avLst/>
          </a:prstGeom>
          <a:noFill/>
        </p:spPr>
        <p:txBody>
          <a:bodyPr wrap="none" rtlCol="0">
            <a:spAutoFit/>
          </a:bodyPr>
          <a:lstStyle/>
          <a:p>
            <a:r>
              <a:rPr lang="en-US" b="1">
                <a:solidFill>
                  <a:schemeClr val="tx1">
                    <a:lumMod val="50000"/>
                    <a:lumOff val="50000"/>
                  </a:schemeClr>
                </a:solidFill>
              </a:rPr>
              <a:t>Funding provided by Safe Kids Worldwide and Children’s National Health System</a:t>
            </a:r>
          </a:p>
        </p:txBody>
      </p:sp>
      <p:grpSp>
        <p:nvGrpSpPr>
          <p:cNvPr id="5" name="Group 4"/>
          <p:cNvGrpSpPr/>
          <p:nvPr/>
        </p:nvGrpSpPr>
        <p:grpSpPr>
          <a:xfrm>
            <a:off x="1719059" y="2209800"/>
            <a:ext cx="5705883" cy="1676400"/>
            <a:chOff x="3581400" y="4953000"/>
            <a:chExt cx="2667000" cy="78357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81400" y="4953000"/>
              <a:ext cx="914400" cy="783570"/>
            </a:xfrm>
            <a:prstGeom prst="rect">
              <a:avLst/>
            </a:prstGeom>
          </p:spPr>
        </p:pic>
        <p:pic>
          <p:nvPicPr>
            <p:cNvPr id="7" name="Picture 6" descr="ASP Logo.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29200" y="5105400"/>
              <a:ext cx="1219200" cy="457200"/>
            </a:xfrm>
            <a:prstGeom prst="rect">
              <a:avLst/>
            </a:prstGeom>
          </p:spPr>
        </p:pic>
        <p:cxnSp>
          <p:nvCxnSpPr>
            <p:cNvPr id="8" name="Straight Connector 7"/>
            <p:cNvCxnSpPr/>
            <p:nvPr userDrawn="1"/>
          </p:nvCxnSpPr>
          <p:spPr>
            <a:xfrm>
              <a:off x="4724400" y="4953000"/>
              <a:ext cx="0" cy="762000"/>
            </a:xfrm>
            <a:prstGeom prst="line">
              <a:avLst/>
            </a:prstGeom>
            <a:ln w="6350" cmpd="sng">
              <a:solidFill>
                <a:srgbClr val="4D616C"/>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79032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Rehabilitation Therapists</a:t>
            </a:r>
          </a:p>
        </p:txBody>
      </p:sp>
      <p:sp>
        <p:nvSpPr>
          <p:cNvPr id="3" name="Content Placeholder 2"/>
          <p:cNvSpPr>
            <a:spLocks noGrp="1"/>
          </p:cNvSpPr>
          <p:nvPr>
            <p:ph sz="half" idx="1"/>
          </p:nvPr>
        </p:nvSpPr>
        <p:spPr>
          <a:xfrm>
            <a:off x="538223" y="1766501"/>
            <a:ext cx="4419600" cy="3495591"/>
          </a:xfrm>
        </p:spPr>
        <p:txBody>
          <a:bodyPr/>
          <a:lstStyle/>
          <a:p>
            <a:r>
              <a:rPr lang="en-US" sz="2400">
                <a:solidFill>
                  <a:schemeClr val="tx1">
                    <a:lumMod val="50000"/>
                    <a:lumOff val="50000"/>
                  </a:schemeClr>
                </a:solidFill>
              </a:rPr>
              <a:t>Occupational therapists and physical therapists</a:t>
            </a:r>
          </a:p>
          <a:p>
            <a:r>
              <a:rPr lang="en-US" sz="2400">
                <a:solidFill>
                  <a:schemeClr val="tx1">
                    <a:lumMod val="50000"/>
                    <a:lumOff val="50000"/>
                  </a:schemeClr>
                </a:solidFill>
              </a:rPr>
              <a:t>Offer individualized positioning guidelines for car seat</a:t>
            </a:r>
          </a:p>
          <a:p>
            <a:r>
              <a:rPr lang="en-US" sz="2400">
                <a:solidFill>
                  <a:schemeClr val="tx1">
                    <a:lumMod val="50000"/>
                    <a:lumOff val="50000"/>
                  </a:schemeClr>
                </a:solidFill>
              </a:rPr>
              <a:t>Enhance participation in everyday activities by providing safe transportation options</a:t>
            </a:r>
          </a:p>
          <a:p>
            <a:r>
              <a:rPr lang="en-US" sz="2400">
                <a:solidFill>
                  <a:schemeClr val="tx1">
                    <a:lumMod val="50000"/>
                    <a:lumOff val="50000"/>
                  </a:schemeClr>
                </a:solidFill>
              </a:rPr>
              <a:t>Able to bill for services</a:t>
            </a:r>
          </a:p>
        </p:txBody>
      </p:sp>
      <p:sp>
        <p:nvSpPr>
          <p:cNvPr id="5" name="Slide Number Placeholder 4"/>
          <p:cNvSpPr>
            <a:spLocks noGrp="1"/>
          </p:cNvSpPr>
          <p:nvPr>
            <p:ph type="sldNum" sz="quarter" idx="12"/>
          </p:nvPr>
        </p:nvSpPr>
        <p:spPr/>
        <p:txBody>
          <a:bodyPr/>
          <a:lstStyle/>
          <a:p>
            <a:fld id="{9B84F02E-A532-48BA-8418-F680C146347E}" type="slidenum">
              <a:rPr lang="en-US" smtClean="0"/>
              <a:t>7</a:t>
            </a:fld>
            <a:endParaRPr lang="en-US"/>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42824" y="1328784"/>
            <a:ext cx="2877951" cy="3857781"/>
          </a:xfrm>
        </p:spPr>
      </p:pic>
      <p:sp>
        <p:nvSpPr>
          <p:cNvPr id="10" name="Rectangle 9"/>
          <p:cNvSpPr/>
          <p:nvPr/>
        </p:nvSpPr>
        <p:spPr>
          <a:xfrm>
            <a:off x="5190835" y="5262092"/>
            <a:ext cx="3200401" cy="1046440"/>
          </a:xfrm>
          <a:prstGeom prst="rect">
            <a:avLst/>
          </a:prstGeom>
        </p:spPr>
        <p:txBody>
          <a:bodyPr wrap="square">
            <a:spAutoFit/>
          </a:bodyPr>
          <a:lstStyle/>
          <a:p>
            <a:pPr algn="ctr"/>
            <a:r>
              <a:rPr lang="en-US" sz="1600" b="1">
                <a:solidFill>
                  <a:schemeClr val="tx1">
                    <a:lumMod val="50000"/>
                    <a:lumOff val="50000"/>
                  </a:schemeClr>
                </a:solidFill>
              </a:rPr>
              <a:t>Occupational therapist positioning child in large medical seat</a:t>
            </a:r>
            <a:endParaRPr lang="en-US" b="1"/>
          </a:p>
          <a:p>
            <a:pPr algn="ctr"/>
            <a:r>
              <a:rPr lang="en-US" sz="1200">
                <a:solidFill>
                  <a:schemeClr val="tx1">
                    <a:lumMod val="50000"/>
                    <a:lumOff val="50000"/>
                  </a:schemeClr>
                </a:solidFill>
              </a:rPr>
              <a:t>Source: Automotive Safety Program</a:t>
            </a:r>
          </a:p>
          <a:p>
            <a:pPr algn="ctr"/>
            <a:endParaRPr lang="en-US"/>
          </a:p>
        </p:txBody>
      </p:sp>
    </p:spTree>
    <p:extLst>
      <p:ext uri="{BB962C8B-B14F-4D97-AF65-F5344CB8AC3E}">
        <p14:creationId xmlns:p14="http://schemas.microsoft.com/office/powerpoint/2010/main" val="1314655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Restraint Selection Factors</a:t>
            </a:r>
          </a:p>
        </p:txBody>
      </p:sp>
      <p:sp>
        <p:nvSpPr>
          <p:cNvPr id="9" name="Content Placeholder 8"/>
          <p:cNvSpPr>
            <a:spLocks noGrp="1"/>
          </p:cNvSpPr>
          <p:nvPr>
            <p:ph sz="half" idx="1"/>
          </p:nvPr>
        </p:nvSpPr>
        <p:spPr>
          <a:xfrm>
            <a:off x="195261" y="1166018"/>
            <a:ext cx="4043581" cy="4525963"/>
          </a:xfrm>
        </p:spPr>
        <p:txBody>
          <a:bodyPr/>
          <a:lstStyle/>
          <a:p>
            <a:r>
              <a:rPr lang="en-US" sz="2400">
                <a:solidFill>
                  <a:schemeClr val="tx1">
                    <a:lumMod val="50000"/>
                    <a:lumOff val="50000"/>
                  </a:schemeClr>
                </a:solidFill>
              </a:rPr>
              <a:t>Height and weight </a:t>
            </a:r>
          </a:p>
          <a:p>
            <a:r>
              <a:rPr lang="en-US" sz="2400">
                <a:solidFill>
                  <a:schemeClr val="tx1">
                    <a:lumMod val="50000"/>
                    <a:lumOff val="50000"/>
                  </a:schemeClr>
                </a:solidFill>
              </a:rPr>
              <a:t>Numeric age and developmental age </a:t>
            </a:r>
          </a:p>
          <a:p>
            <a:r>
              <a:rPr lang="en-US" sz="2400">
                <a:solidFill>
                  <a:schemeClr val="tx1">
                    <a:lumMod val="50000"/>
                    <a:lumOff val="50000"/>
                  </a:schemeClr>
                </a:solidFill>
              </a:rPr>
              <a:t>Medical diagnosis or procedures</a:t>
            </a:r>
          </a:p>
          <a:p>
            <a:r>
              <a:rPr lang="en-US" sz="2400">
                <a:solidFill>
                  <a:schemeClr val="tx1">
                    <a:lumMod val="50000"/>
                    <a:lumOff val="50000"/>
                  </a:schemeClr>
                </a:solidFill>
              </a:rPr>
              <a:t>Requirements during travel:</a:t>
            </a:r>
          </a:p>
          <a:p>
            <a:pPr lvl="1"/>
            <a:r>
              <a:rPr lang="en-US" sz="2000">
                <a:solidFill>
                  <a:schemeClr val="tx1">
                    <a:lumMod val="50000"/>
                    <a:lumOff val="50000"/>
                  </a:schemeClr>
                </a:solidFill>
              </a:rPr>
              <a:t>Flat?  Side lying?</a:t>
            </a:r>
          </a:p>
          <a:p>
            <a:pPr lvl="1"/>
            <a:r>
              <a:rPr lang="en-US" sz="2000">
                <a:solidFill>
                  <a:schemeClr val="tx1">
                    <a:lumMod val="50000"/>
                    <a:lumOff val="50000"/>
                  </a:schemeClr>
                </a:solidFill>
              </a:rPr>
              <a:t>On back?  On stomach?</a:t>
            </a:r>
          </a:p>
          <a:p>
            <a:pPr lvl="1"/>
            <a:r>
              <a:rPr lang="en-US" sz="2000">
                <a:solidFill>
                  <a:schemeClr val="tx1">
                    <a:lumMod val="50000"/>
                    <a:lumOff val="50000"/>
                  </a:schemeClr>
                </a:solidFill>
              </a:rPr>
              <a:t>Bend at hips?</a:t>
            </a:r>
          </a:p>
          <a:p>
            <a:pPr lvl="1"/>
            <a:r>
              <a:rPr lang="en-US" sz="2000">
                <a:solidFill>
                  <a:schemeClr val="tx1">
                    <a:lumMod val="50000"/>
                    <a:lumOff val="50000"/>
                  </a:schemeClr>
                </a:solidFill>
              </a:rPr>
              <a:t>Sit unsupported?</a:t>
            </a:r>
          </a:p>
          <a:p>
            <a:pPr lvl="1"/>
            <a:r>
              <a:rPr lang="en-US" sz="2000">
                <a:solidFill>
                  <a:schemeClr val="tx1">
                    <a:lumMod val="50000"/>
                    <a:lumOff val="50000"/>
                  </a:schemeClr>
                </a:solidFill>
              </a:rPr>
              <a:t>Escaping/unbuckling?</a:t>
            </a:r>
          </a:p>
        </p:txBody>
      </p:sp>
      <p:sp>
        <p:nvSpPr>
          <p:cNvPr id="4" name="Slide Number Placeholder 3"/>
          <p:cNvSpPr>
            <a:spLocks noGrp="1"/>
          </p:cNvSpPr>
          <p:nvPr>
            <p:ph type="sldNum" sz="quarter" idx="12"/>
          </p:nvPr>
        </p:nvSpPr>
        <p:spPr/>
        <p:txBody>
          <a:bodyPr/>
          <a:lstStyle/>
          <a:p>
            <a:fld id="{3A7B9F9F-9C84-43A4-A70F-C0C4DFF00504}" type="slidenum">
              <a:rPr lang="en-US" smtClean="0"/>
              <a:pPr/>
              <a:t>8</a:t>
            </a:fld>
            <a:endParaRPr lang="en-US"/>
          </a:p>
        </p:txBody>
      </p:sp>
      <p:sp>
        <p:nvSpPr>
          <p:cNvPr id="2" name="TextBox 1"/>
          <p:cNvSpPr txBox="1"/>
          <p:nvPr/>
        </p:nvSpPr>
        <p:spPr>
          <a:xfrm>
            <a:off x="5291294" y="3437071"/>
            <a:ext cx="2409249" cy="276999"/>
          </a:xfrm>
          <a:prstGeom prst="rect">
            <a:avLst/>
          </a:prstGeom>
          <a:noFill/>
        </p:spPr>
        <p:txBody>
          <a:bodyPr wrap="none" lIns="91440" tIns="45720" rIns="91440" bIns="45720" rtlCol="0" anchor="t">
            <a:spAutoFit/>
          </a:bodyPr>
          <a:lstStyle/>
          <a:p>
            <a:r>
              <a:rPr lang="en-US" sz="1200" dirty="0">
                <a:solidFill>
                  <a:schemeClr val="tx1">
                    <a:lumMod val="50000"/>
                    <a:lumOff val="50000"/>
                  </a:schemeClr>
                </a:solidFill>
              </a:rPr>
              <a:t>Source: Automotive Safety Program</a:t>
            </a:r>
          </a:p>
        </p:txBody>
      </p:sp>
      <p:pic>
        <p:nvPicPr>
          <p:cNvPr id="5" name="Picture 6" descr="A picture containing person&#10;&#10;Description automatically generated">
            <a:extLst>
              <a:ext uri="{FF2B5EF4-FFF2-40B4-BE49-F238E27FC236}">
                <a16:creationId xmlns:a16="http://schemas.microsoft.com/office/drawing/2014/main" id="{4B0654E5-BDC8-5D08-DCF9-DEEE1DCDF0DD}"/>
              </a:ext>
            </a:extLst>
          </p:cNvPr>
          <p:cNvPicPr>
            <a:picLocks noGrp="1" noChangeAspect="1"/>
          </p:cNvPicPr>
          <p:nvPr>
            <p:ph sz="half" idx="2"/>
          </p:nvPr>
        </p:nvPicPr>
        <p:blipFill>
          <a:blip r:embed="rId4"/>
          <a:stretch>
            <a:fillRect/>
          </a:stretch>
        </p:blipFill>
        <p:spPr>
          <a:xfrm>
            <a:off x="4208765" y="1163534"/>
            <a:ext cx="4391550" cy="2120100"/>
          </a:xfrm>
        </p:spPr>
      </p:pic>
    </p:spTree>
    <p:extLst>
      <p:ext uri="{BB962C8B-B14F-4D97-AF65-F5344CB8AC3E}">
        <p14:creationId xmlns:p14="http://schemas.microsoft.com/office/powerpoint/2010/main" val="346978423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Billing</a:t>
            </a:r>
          </a:p>
        </p:txBody>
      </p:sp>
      <p:sp>
        <p:nvSpPr>
          <p:cNvPr id="3" name="Content Placeholder 2"/>
          <p:cNvSpPr>
            <a:spLocks noGrp="1"/>
          </p:cNvSpPr>
          <p:nvPr>
            <p:ph sz="half" idx="1"/>
          </p:nvPr>
        </p:nvSpPr>
        <p:spPr>
          <a:xfrm>
            <a:off x="457200" y="3505200"/>
            <a:ext cx="3733800" cy="2592238"/>
          </a:xfrm>
        </p:spPr>
        <p:txBody>
          <a:bodyPr/>
          <a:lstStyle/>
          <a:p>
            <a:r>
              <a:rPr lang="en-US" sz="2400">
                <a:solidFill>
                  <a:schemeClr val="tx1">
                    <a:lumMod val="50000"/>
                    <a:lumOff val="50000"/>
                  </a:schemeClr>
                </a:solidFill>
              </a:rPr>
              <a:t>Essential to operating an adaptive car seat program</a:t>
            </a:r>
          </a:p>
          <a:p>
            <a:r>
              <a:rPr lang="en-US" sz="2400">
                <a:solidFill>
                  <a:schemeClr val="tx1">
                    <a:lumMod val="50000"/>
                    <a:lumOff val="50000"/>
                  </a:schemeClr>
                </a:solidFill>
              </a:rPr>
              <a:t>Completed by OT or PT</a:t>
            </a:r>
          </a:p>
          <a:p>
            <a:pPr lvl="1"/>
            <a:endParaRPr lang="en-US">
              <a:solidFill>
                <a:schemeClr val="tx1">
                  <a:lumMod val="50000"/>
                  <a:lumOff val="50000"/>
                </a:schemeClr>
              </a:solidFill>
            </a:endParaRPr>
          </a:p>
          <a:p>
            <a:endParaRPr lang="en-US"/>
          </a:p>
        </p:txBody>
      </p:sp>
      <p:sp>
        <p:nvSpPr>
          <p:cNvPr id="5" name="Slide Number Placeholder 4"/>
          <p:cNvSpPr>
            <a:spLocks noGrp="1"/>
          </p:cNvSpPr>
          <p:nvPr>
            <p:ph type="sldNum" sz="quarter" idx="12"/>
          </p:nvPr>
        </p:nvSpPr>
        <p:spPr/>
        <p:txBody>
          <a:bodyPr/>
          <a:lstStyle/>
          <a:p>
            <a:fld id="{9B84F02E-A532-48BA-8418-F680C146347E}" type="slidenum">
              <a:rPr lang="en-US" smtClean="0"/>
              <a:t>9</a:t>
            </a:fld>
            <a:endParaRPr lang="en-US"/>
          </a:p>
        </p:txBody>
      </p:sp>
      <p:sp>
        <p:nvSpPr>
          <p:cNvPr id="4" name="TextBox 3"/>
          <p:cNvSpPr txBox="1"/>
          <p:nvPr/>
        </p:nvSpPr>
        <p:spPr>
          <a:xfrm>
            <a:off x="2681519" y="2922482"/>
            <a:ext cx="3733800" cy="338554"/>
          </a:xfrm>
          <a:prstGeom prst="rect">
            <a:avLst/>
          </a:prstGeom>
          <a:noFill/>
        </p:spPr>
        <p:txBody>
          <a:bodyPr wrap="square" rtlCol="0">
            <a:spAutoFit/>
          </a:bodyPr>
          <a:lstStyle/>
          <a:p>
            <a:r>
              <a:rPr lang="en-US" sz="1600">
                <a:solidFill>
                  <a:schemeClr val="tx1">
                    <a:lumMod val="50000"/>
                    <a:lumOff val="50000"/>
                  </a:schemeClr>
                </a:solidFill>
              </a:rPr>
              <a:t>Screen shot of electronic billing record</a:t>
            </a:r>
          </a:p>
        </p:txBody>
      </p:sp>
      <p:sp>
        <p:nvSpPr>
          <p:cNvPr id="10" name="TextBox 9"/>
          <p:cNvSpPr txBox="1"/>
          <p:nvPr/>
        </p:nvSpPr>
        <p:spPr>
          <a:xfrm>
            <a:off x="4724400" y="3564106"/>
            <a:ext cx="3962400" cy="1692771"/>
          </a:xfrm>
          <a:prstGeom prst="rect">
            <a:avLst/>
          </a:prstGeom>
          <a:noFill/>
        </p:spPr>
        <p:txBody>
          <a:bodyPr wrap="square" rtlCol="0">
            <a:spAutoFit/>
          </a:bodyPr>
          <a:lstStyle/>
          <a:p>
            <a:pPr marL="342900" indent="-342900">
              <a:buClr>
                <a:srgbClr val="7EB242"/>
              </a:buClr>
              <a:buFont typeface="Arial" panose="020B0604020202020204" pitchFamily="34" charset="0"/>
              <a:buChar char="•"/>
            </a:pPr>
            <a:r>
              <a:rPr lang="en-US" sz="2400">
                <a:solidFill>
                  <a:schemeClr val="tx1">
                    <a:lumMod val="50000"/>
                    <a:lumOff val="50000"/>
                  </a:schemeClr>
                </a:solidFill>
              </a:rPr>
              <a:t>CPT codes generate billing</a:t>
            </a:r>
          </a:p>
          <a:p>
            <a:pPr marL="800100" lvl="1" indent="-342900">
              <a:buClr>
                <a:srgbClr val="FF0000"/>
              </a:buClr>
              <a:buFont typeface="Arial" panose="020B0604020202020204" pitchFamily="34" charset="0"/>
              <a:buChar char="•"/>
            </a:pPr>
            <a:r>
              <a:rPr lang="en-US" sz="2000">
                <a:solidFill>
                  <a:schemeClr val="tx1">
                    <a:lumMod val="50000"/>
                    <a:lumOff val="50000"/>
                  </a:schemeClr>
                </a:solidFill>
              </a:rPr>
              <a:t>Initial evaluation based on patient complexity</a:t>
            </a:r>
          </a:p>
          <a:p>
            <a:pPr marL="800100" lvl="1" indent="-342900">
              <a:buClr>
                <a:srgbClr val="FF0000"/>
              </a:buClr>
              <a:buFont typeface="Arial" panose="020B0604020202020204" pitchFamily="34" charset="0"/>
              <a:buChar char="•"/>
            </a:pPr>
            <a:r>
              <a:rPr lang="en-US" sz="2000">
                <a:solidFill>
                  <a:schemeClr val="tx1">
                    <a:lumMod val="50000"/>
                    <a:lumOff val="50000"/>
                  </a:schemeClr>
                </a:solidFill>
              </a:rPr>
              <a:t>Return visit billed as Self Care/Home Instruction </a:t>
            </a:r>
          </a:p>
        </p:txBody>
      </p:sp>
      <p:pic>
        <p:nvPicPr>
          <p:cNvPr id="11" name="Picture 10">
            <a:extLst>
              <a:ext uri="{FF2B5EF4-FFF2-40B4-BE49-F238E27FC236}">
                <a16:creationId xmlns:a16="http://schemas.microsoft.com/office/drawing/2014/main" id="{BCC5C7D6-6484-46BC-A13D-AF9752C1CD52}"/>
              </a:ext>
            </a:extLst>
          </p:cNvPr>
          <p:cNvPicPr>
            <a:picLocks noChangeAspect="1"/>
          </p:cNvPicPr>
          <p:nvPr/>
        </p:nvPicPr>
        <p:blipFill rotWithShape="1">
          <a:blip r:embed="rId3"/>
          <a:srcRect l="2704" t="71943" r="74393" b="12871"/>
          <a:stretch/>
        </p:blipFill>
        <p:spPr bwMode="auto">
          <a:xfrm>
            <a:off x="848759" y="1158502"/>
            <a:ext cx="7838041" cy="1460909"/>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848759" y="1158502"/>
            <a:ext cx="2586215" cy="15662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064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5733CD38CEEF4C9429295553CE2D9E" ma:contentTypeVersion="5" ma:contentTypeDescription="Create a new document." ma:contentTypeScope="" ma:versionID="e0b576cbc31dee78138218c45f9ec370">
  <xsd:schema xmlns:xsd="http://www.w3.org/2001/XMLSchema" xmlns:xs="http://www.w3.org/2001/XMLSchema" xmlns:p="http://schemas.microsoft.com/office/2006/metadata/properties" xmlns:ns2="f687e070-709a-4a09-be81-2bc18069fa1b" xmlns:ns3="4fb99968-d985-4b4b-b7eb-8849a2822eb6" targetNamespace="http://schemas.microsoft.com/office/2006/metadata/properties" ma:root="true" ma:fieldsID="9d6e62c363ca0537aed005328407b1ad" ns2:_="" ns3:_="">
    <xsd:import namespace="f687e070-709a-4a09-be81-2bc18069fa1b"/>
    <xsd:import namespace="4fb99968-d985-4b4b-b7eb-8849a2822eb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87e070-709a-4a09-be81-2bc18069fa1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b99968-d985-4b4b-b7eb-8849a2822e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687e070-709a-4a09-be81-2bc18069fa1b">
      <UserInfo>
        <DisplayName>Collins, Jennifer Rae</DisplayName>
        <AccountId>11</AccountId>
        <AccountType/>
      </UserInfo>
      <UserInfo>
        <DisplayName>Bull, Marilyn J.</DisplayName>
        <AccountId>13</AccountId>
        <AccountType/>
      </UserInfo>
    </SharedWithUsers>
  </documentManagement>
</p:properties>
</file>

<file path=customXml/itemProps1.xml><?xml version="1.0" encoding="utf-8"?>
<ds:datastoreItem xmlns:ds="http://schemas.openxmlformats.org/officeDocument/2006/customXml" ds:itemID="{41262AA5-428A-4E72-8486-C7042215A9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87e070-709a-4a09-be81-2bc18069fa1b"/>
    <ds:schemaRef ds:uri="4fb99968-d985-4b4b-b7eb-8849a2822e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5AB4FB-9303-488C-A35B-9E25470FF4F1}">
  <ds:schemaRefs>
    <ds:schemaRef ds:uri="http://schemas.microsoft.com/sharepoint/v3/contenttype/forms"/>
  </ds:schemaRefs>
</ds:datastoreItem>
</file>

<file path=customXml/itemProps3.xml><?xml version="1.0" encoding="utf-8"?>
<ds:datastoreItem xmlns:ds="http://schemas.openxmlformats.org/officeDocument/2006/customXml" ds:itemID="{34D56E6C-B32C-4A1F-B4AD-F4FDD2AEBAFA}">
  <ds:schemaRefs>
    <ds:schemaRef ds:uri="f687e070-709a-4a09-be81-2bc18069fa1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SKW-ASP PPT TEMPLATE</Template>
  <Application>Microsoft Office PowerPoint</Application>
  <PresentationFormat>On-screen Show (4:3)</PresentationFormat>
  <Slides>63</Slides>
  <Notes>60</Notes>
  <HiddenSlides>0</HiddenSlide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Adaptive Transportation In-Service for OTs, PTs, and Hospital Personnel</vt:lpstr>
      <vt:lpstr>Objectives</vt:lpstr>
      <vt:lpstr>Background</vt:lpstr>
      <vt:lpstr>Challenges</vt:lpstr>
      <vt:lpstr>Liability</vt:lpstr>
      <vt:lpstr>Multidisciplinary Team Approach</vt:lpstr>
      <vt:lpstr>Rehabilitation Therapists</vt:lpstr>
      <vt:lpstr>Restraint Selection Factors</vt:lpstr>
      <vt:lpstr>Billing</vt:lpstr>
      <vt:lpstr>Restraint Selection Factors</vt:lpstr>
      <vt:lpstr>Restraint Options</vt:lpstr>
      <vt:lpstr>Conventional Car Seats</vt:lpstr>
      <vt:lpstr>Conventional Car Seats</vt:lpstr>
      <vt:lpstr>Types of Conventional Car Seats</vt:lpstr>
      <vt:lpstr>Rear-Facing Only Car Seats</vt:lpstr>
      <vt:lpstr>Positioning Infants</vt:lpstr>
      <vt:lpstr>Positioning Infants</vt:lpstr>
      <vt:lpstr>Adding Extras to Any Car Seats</vt:lpstr>
      <vt:lpstr>Convertible Car Seats</vt:lpstr>
      <vt:lpstr>Rotating Convertible Car Seats</vt:lpstr>
      <vt:lpstr>Convertible Rear-Facing Car Seats</vt:lpstr>
      <vt:lpstr>Convertible Forward-Facing Car Seats</vt:lpstr>
      <vt:lpstr>Combination Car Seats</vt:lpstr>
      <vt:lpstr>Booster Seats</vt:lpstr>
      <vt:lpstr>Booster Seats</vt:lpstr>
      <vt:lpstr>Vests</vt:lpstr>
      <vt:lpstr>adaptive restraints</vt:lpstr>
      <vt:lpstr>Adaptive Restraints</vt:lpstr>
      <vt:lpstr>Adaptive Restraints</vt:lpstr>
      <vt:lpstr>Types of Adaptive Restraints</vt:lpstr>
      <vt:lpstr>Car Beds</vt:lpstr>
      <vt:lpstr>PowerPoint Presentation</vt:lpstr>
      <vt:lpstr>Jefferson</vt:lpstr>
      <vt:lpstr>Adaptive Restraint for Casts</vt:lpstr>
      <vt:lpstr>Adaptive Restraints for Casts</vt:lpstr>
      <vt:lpstr>Large Medical Seats</vt:lpstr>
      <vt:lpstr>Large Medical Seats</vt:lpstr>
      <vt:lpstr>Adaptive Booster Seats</vt:lpstr>
      <vt:lpstr>Adaptive Booster Seats</vt:lpstr>
      <vt:lpstr>Adaptive Vests</vt:lpstr>
      <vt:lpstr>Adaptive Vests</vt:lpstr>
      <vt:lpstr>Lay Down EZ-ON Vest</vt:lpstr>
      <vt:lpstr>Medical Equipment</vt:lpstr>
      <vt:lpstr>Wheelchair Transportation</vt:lpstr>
      <vt:lpstr>School Bus Restraints </vt:lpstr>
      <vt:lpstr>Case Studies</vt:lpstr>
      <vt:lpstr>Conventional or Adaptive Restraint? </vt:lpstr>
      <vt:lpstr>Adaptive Restraint </vt:lpstr>
      <vt:lpstr>Conventional or Adaptive Restraint? </vt:lpstr>
      <vt:lpstr>Adaptive Restraint </vt:lpstr>
      <vt:lpstr>Conventional or Adaptive Restraint? </vt:lpstr>
      <vt:lpstr>Conventional Restraint </vt:lpstr>
      <vt:lpstr>Next steps and resources</vt:lpstr>
      <vt:lpstr>Next Steps</vt:lpstr>
      <vt:lpstr>Hospital Discharge Recommendations</vt:lpstr>
      <vt:lpstr>Become a Tech/Find a Tech/Find a Course</vt:lpstr>
      <vt:lpstr>AAP Car Seats: Product Listing for 2023</vt:lpstr>
      <vt:lpstr>National Center for The Safe Transportation of Children with Special Health Care Needs  </vt:lpstr>
      <vt:lpstr>Safe Travel for All Children: Transporting Children with Special Health Care Needs</vt:lpstr>
      <vt:lpstr>National Center Brochures</vt:lpstr>
      <vt:lpstr>PowerPoint Presentation</vt:lpstr>
      <vt:lpstr>Questions?</vt:lpstr>
      <vt:lpstr>PowerPoint Presentation</vt:lpstr>
    </vt:vector>
  </TitlesOfParts>
  <Company>Department of Pediatrics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Technician Skills: Special Needs Transport In-Service for OTs/PTs and Hospital Personnel</dc:title>
  <dc:creator>Skinner, Jason</dc:creator>
  <cp:revision>22</cp:revision>
  <cp:lastPrinted>2019-06-10T14:34:41Z</cp:lastPrinted>
  <dcterms:created xsi:type="dcterms:W3CDTF">2017-02-02T20:00:55Z</dcterms:created>
  <dcterms:modified xsi:type="dcterms:W3CDTF">2023-08-03T15:40:34Z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0x010100035733CD38CEEF4C9429295553CE2D9E</vt:lpwstr>
  </property>
  <property fmtid="{D5CDD505-2E9C-101B-9397-08002B2CF9AE}" pid="3" name="Order">
    <vt:lpwstr>6300.00000000000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